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141"/>
  </p:notesMasterIdLst>
  <p:sldIdLst>
    <p:sldId id="380" r:id="rId3"/>
    <p:sldId id="257" r:id="rId4"/>
    <p:sldId id="258" r:id="rId5"/>
    <p:sldId id="259" r:id="rId6"/>
    <p:sldId id="260" r:id="rId7"/>
    <p:sldId id="261" r:id="rId8"/>
    <p:sldId id="262" r:id="rId9"/>
    <p:sldId id="263" r:id="rId10"/>
    <p:sldId id="264" r:id="rId11"/>
    <p:sldId id="265" r:id="rId12"/>
    <p:sldId id="266" r:id="rId13"/>
    <p:sldId id="267" r:id="rId14"/>
    <p:sldId id="415" r:id="rId15"/>
    <p:sldId id="463" r:id="rId16"/>
    <p:sldId id="460" r:id="rId17"/>
    <p:sldId id="464" r:id="rId18"/>
    <p:sldId id="465" r:id="rId19"/>
    <p:sldId id="467" r:id="rId20"/>
    <p:sldId id="468" r:id="rId21"/>
    <p:sldId id="466" r:id="rId22"/>
    <p:sldId id="469" r:id="rId23"/>
    <p:sldId id="472" r:id="rId24"/>
    <p:sldId id="470" r:id="rId25"/>
    <p:sldId id="473" r:id="rId26"/>
    <p:sldId id="437" r:id="rId27"/>
    <p:sldId id="471" r:id="rId28"/>
    <p:sldId id="475" r:id="rId29"/>
    <p:sldId id="478" r:id="rId30"/>
    <p:sldId id="295" r:id="rId31"/>
    <p:sldId id="479" r:id="rId32"/>
    <p:sldId id="476" r:id="rId33"/>
    <p:sldId id="477" r:id="rId34"/>
    <p:sldId id="480" r:id="rId35"/>
    <p:sldId id="482" r:id="rId36"/>
    <p:sldId id="481" r:id="rId37"/>
    <p:sldId id="485" r:id="rId38"/>
    <p:sldId id="483" r:id="rId39"/>
    <p:sldId id="486" r:id="rId40"/>
    <p:sldId id="484" r:id="rId41"/>
    <p:sldId id="489" r:id="rId42"/>
    <p:sldId id="487" r:id="rId43"/>
    <p:sldId id="488" r:id="rId44"/>
    <p:sldId id="424" r:id="rId45"/>
    <p:sldId id="425" r:id="rId46"/>
    <p:sldId id="426" r:id="rId47"/>
    <p:sldId id="427" r:id="rId48"/>
    <p:sldId id="428" r:id="rId49"/>
    <p:sldId id="429" r:id="rId50"/>
    <p:sldId id="430" r:id="rId51"/>
    <p:sldId id="431" r:id="rId52"/>
    <p:sldId id="432" r:id="rId53"/>
    <p:sldId id="320" r:id="rId54"/>
    <p:sldId id="445" r:id="rId55"/>
    <p:sldId id="447" r:id="rId56"/>
    <p:sldId id="448" r:id="rId57"/>
    <p:sldId id="449" r:id="rId58"/>
    <p:sldId id="322" r:id="rId59"/>
    <p:sldId id="450" r:id="rId60"/>
    <p:sldId id="451" r:id="rId61"/>
    <p:sldId id="452" r:id="rId62"/>
    <p:sldId id="453" r:id="rId63"/>
    <p:sldId id="386" r:id="rId64"/>
    <p:sldId id="387" r:id="rId65"/>
    <p:sldId id="388" r:id="rId66"/>
    <p:sldId id="389" r:id="rId67"/>
    <p:sldId id="390" r:id="rId68"/>
    <p:sldId id="391" r:id="rId69"/>
    <p:sldId id="392" r:id="rId70"/>
    <p:sldId id="393" r:id="rId71"/>
    <p:sldId id="394" r:id="rId72"/>
    <p:sldId id="395" r:id="rId73"/>
    <p:sldId id="396" r:id="rId74"/>
    <p:sldId id="397" r:id="rId75"/>
    <p:sldId id="398" r:id="rId76"/>
    <p:sldId id="399" r:id="rId77"/>
    <p:sldId id="400" r:id="rId78"/>
    <p:sldId id="401" r:id="rId79"/>
    <p:sldId id="402" r:id="rId80"/>
    <p:sldId id="384" r:id="rId81"/>
    <p:sldId id="405" r:id="rId82"/>
    <p:sldId id="407" r:id="rId83"/>
    <p:sldId id="410" r:id="rId84"/>
    <p:sldId id="406" r:id="rId85"/>
    <p:sldId id="408" r:id="rId86"/>
    <p:sldId id="409" r:id="rId87"/>
    <p:sldId id="411" r:id="rId88"/>
    <p:sldId id="412" r:id="rId89"/>
    <p:sldId id="329" r:id="rId90"/>
    <p:sldId id="417" r:id="rId91"/>
    <p:sldId id="418" r:id="rId92"/>
    <p:sldId id="419" r:id="rId93"/>
    <p:sldId id="420" r:id="rId94"/>
    <p:sldId id="421" r:id="rId95"/>
    <p:sldId id="422" r:id="rId96"/>
    <p:sldId id="335" r:id="rId97"/>
    <p:sldId id="336" r:id="rId98"/>
    <p:sldId id="337" r:id="rId99"/>
    <p:sldId id="338" r:id="rId100"/>
    <p:sldId id="339" r:id="rId101"/>
    <p:sldId id="340" r:id="rId102"/>
    <p:sldId id="341" r:id="rId103"/>
    <p:sldId id="342" r:id="rId104"/>
    <p:sldId id="343" r:id="rId105"/>
    <p:sldId id="454" r:id="rId106"/>
    <p:sldId id="344" r:id="rId107"/>
    <p:sldId id="455" r:id="rId108"/>
    <p:sldId id="346" r:id="rId109"/>
    <p:sldId id="456" r:id="rId110"/>
    <p:sldId id="457" r:id="rId111"/>
    <p:sldId id="458" r:id="rId112"/>
    <p:sldId id="349" r:id="rId113"/>
    <p:sldId id="350" r:id="rId114"/>
    <p:sldId id="351" r:id="rId115"/>
    <p:sldId id="352" r:id="rId116"/>
    <p:sldId id="353" r:id="rId117"/>
    <p:sldId id="354" r:id="rId118"/>
    <p:sldId id="355" r:id="rId119"/>
    <p:sldId id="356" r:id="rId120"/>
    <p:sldId id="357" r:id="rId121"/>
    <p:sldId id="358" r:id="rId122"/>
    <p:sldId id="359" r:id="rId123"/>
    <p:sldId id="360" r:id="rId124"/>
    <p:sldId id="361" r:id="rId125"/>
    <p:sldId id="362" r:id="rId126"/>
    <p:sldId id="363" r:id="rId127"/>
    <p:sldId id="364" r:id="rId128"/>
    <p:sldId id="365" r:id="rId129"/>
    <p:sldId id="366" r:id="rId130"/>
    <p:sldId id="367" r:id="rId131"/>
    <p:sldId id="368" r:id="rId132"/>
    <p:sldId id="369" r:id="rId133"/>
    <p:sldId id="370" r:id="rId134"/>
    <p:sldId id="371" r:id="rId135"/>
    <p:sldId id="372" r:id="rId136"/>
    <p:sldId id="373" r:id="rId137"/>
    <p:sldId id="374" r:id="rId138"/>
    <p:sldId id="376" r:id="rId139"/>
    <p:sldId id="377" r:id="rId140"/>
  </p:sldIdLst>
  <p:sldSz cx="9144000" cy="5715000" type="screen16x10"/>
  <p:notesSz cx="6797675" cy="9926638"/>
  <p:embeddedFontLst>
    <p:embeddedFont>
      <p:font typeface="Calibri" panose="020F0502020204030204" pitchFamily="34" charset="0"/>
      <p:regular r:id="rId142"/>
      <p:bold r:id="rId143"/>
      <p:italic r:id="rId144"/>
      <p:boldItalic r:id="rId145"/>
    </p:embeddedFont>
    <p:embeddedFont>
      <p:font typeface="Consolas" panose="020B0609020204030204" pitchFamily="49" charset="0"/>
      <p:regular r:id="rId146"/>
      <p:bold r:id="rId147"/>
      <p:italic r:id="rId148"/>
      <p:boldItalic r:id="rId149"/>
    </p:embeddedFont>
    <p:embeddedFont>
      <p:font typeface="Helvetica Neue" panose="020B0604020202020204" charset="0"/>
      <p:regular r:id="rId150"/>
      <p:bold r:id="rId151"/>
      <p:italic r:id="rId152"/>
      <p:boldItalic r:id="rId153"/>
    </p:embeddedFont>
    <p:embeddedFont>
      <p:font typeface="Libre Baskerville" panose="02000000000000000000" pitchFamily="2" charset="0"/>
      <p:regular r:id="rId154"/>
      <p:bold r:id="rId155"/>
      <p:italic r:id="rId156"/>
    </p:embeddedFont>
    <p:embeddedFont>
      <p:font typeface="Open Sans" panose="020B0606030504020204" pitchFamily="34" charset="0"/>
      <p:regular r:id="rId157"/>
      <p:bold r:id="rId158"/>
      <p:italic r:id="rId159"/>
      <p:boldItalic r:id="rId160"/>
    </p:embeddedFont>
    <p:embeddedFont>
      <p:font typeface="Tahoma" panose="020B0604030504040204" pitchFamily="34" charset="0"/>
      <p:regular r:id="rId161"/>
      <p:bold r:id="rId1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orient="horz" pos="303">
          <p15:clr>
            <a:srgbClr val="A4A3A4"/>
          </p15:clr>
        </p15:guide>
        <p15:guide id="3" orient="horz" pos="3528">
          <p15:clr>
            <a:srgbClr val="A4A3A4"/>
          </p15:clr>
        </p15:guide>
        <p15:guide id="4" orient="horz" pos="480">
          <p15:clr>
            <a:srgbClr val="A4A3A4"/>
          </p15:clr>
        </p15:guide>
        <p15:guide id="5" orient="horz" pos="666">
          <p15:clr>
            <a:srgbClr val="A4A3A4"/>
          </p15:clr>
        </p15:guide>
        <p15:guide id="6" pos="2880">
          <p15:clr>
            <a:srgbClr val="A4A3A4"/>
          </p15:clr>
        </p15:guide>
        <p15:guide id="7" pos="295">
          <p15:clr>
            <a:srgbClr val="A4A3A4"/>
          </p15:clr>
        </p15:guide>
        <p15:guide id="8" pos="1882">
          <p15:clr>
            <a:srgbClr val="A4A3A4"/>
          </p15:clr>
        </p15:guide>
        <p15:guide id="9" pos="5436">
          <p15:clr>
            <a:srgbClr val="A4A3A4"/>
          </p15:clr>
        </p15:guide>
        <p15:guide id="10" pos="1660">
          <p15:clr>
            <a:srgbClr val="A4A3A4"/>
          </p15:clr>
        </p15:guide>
        <p15:guide id="11" pos="1978">
          <p15:clr>
            <a:srgbClr val="A4A3A4"/>
          </p15:clr>
        </p15:guide>
        <p15:guide id="12" pos="26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7" roundtripDataSignature="AMtx7mhkmiy0jTiMuWbqIdTs4MW26t7Vn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jan Dolenc" initials="" lastIdx="1" clrIdx="0"/>
  <p:cmAuthor id="1" name="Leon Štefanič Južnič"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B83FD8-CF42-46DD-B6CC-8ED287506772}">
  <a:tblStyle styleId="{DFB83FD8-CF42-46DD-B6CC-8ED28750677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87437" autoAdjust="0"/>
  </p:normalViewPr>
  <p:slideViewPr>
    <p:cSldViewPr snapToGrid="0">
      <p:cViewPr varScale="1">
        <p:scale>
          <a:sx n="89" d="100"/>
          <a:sy n="89" d="100"/>
        </p:scale>
        <p:origin x="1085" y="82"/>
      </p:cViewPr>
      <p:guideLst>
        <p:guide orient="horz" pos="1800"/>
        <p:guide orient="horz" pos="303"/>
        <p:guide orient="horz" pos="3528"/>
        <p:guide orient="horz" pos="480"/>
        <p:guide orient="horz" pos="666"/>
        <p:guide pos="2880"/>
        <p:guide pos="295"/>
        <p:guide pos="1882"/>
        <p:guide pos="5436"/>
        <p:guide pos="1660"/>
        <p:guide pos="1978"/>
        <p:guide pos="26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8.fntdata"/><Relationship Id="rId191"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8.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9.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9.fntdata"/><Relationship Id="rId192"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font" Target="fonts/font4.fntdata"/><Relationship Id="rId161" Type="http://schemas.openxmlformats.org/officeDocument/2006/relationships/font" Target="fonts/font20.fntdata"/><Relationship Id="rId187"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font" Target="fonts/font10.fntdata"/><Relationship Id="rId156" Type="http://schemas.openxmlformats.org/officeDocument/2006/relationships/font" Target="fonts/font15.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font" Target="fonts/font5.fntdata"/><Relationship Id="rId18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6.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fntdata"/><Relationship Id="rId189"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12.fntdata"/><Relationship Id="rId19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2.fntdata"/><Relationship Id="rId148"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13.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3.fntdata"/><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659" cy="49633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0"/>
            <a:ext cx="2945659" cy="496332"/>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3"/>
            <a:ext cx="2945659" cy="496332"/>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1: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230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1: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1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1154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0385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003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1600" lvl="0" indent="0" algn="l" rtl="0">
              <a:spcBef>
                <a:spcPts val="0"/>
              </a:spcBef>
              <a:spcAft>
                <a:spcPts val="0"/>
              </a:spcAft>
              <a:buSzPts val="2000"/>
              <a:buNone/>
            </a:pPr>
            <a:r>
              <a:rPr lang="en-US" dirty="0" err="1"/>
              <a:t>Motivacija</a:t>
            </a:r>
            <a:r>
              <a:rPr lang="en-US" dirty="0"/>
              <a:t>:</a:t>
            </a:r>
          </a:p>
          <a:p>
            <a:pPr marL="457200" lvl="0" indent="-355600" algn="l" rtl="0">
              <a:spcBef>
                <a:spcPts val="0"/>
              </a:spcBef>
              <a:spcAft>
                <a:spcPts val="0"/>
              </a:spcAft>
              <a:buSzPts val="2000"/>
              <a:buChar char="•"/>
            </a:pPr>
            <a:r>
              <a:rPr lang="en-US" dirty="0"/>
              <a:t>Hardware je </a:t>
            </a:r>
            <a:r>
              <a:rPr lang="en-US" dirty="0" err="1"/>
              <a:t>vedno</a:t>
            </a:r>
            <a:r>
              <a:rPr lang="en-US" dirty="0"/>
              <a:t> </a:t>
            </a:r>
            <a:r>
              <a:rPr lang="en-US" dirty="0" err="1"/>
              <a:t>cenejši</a:t>
            </a:r>
            <a:r>
              <a:rPr lang="en-US" dirty="0"/>
              <a:t> in </a:t>
            </a:r>
            <a:r>
              <a:rPr lang="en-US" dirty="0" err="1"/>
              <a:t>močnejši</a:t>
            </a:r>
            <a:r>
              <a:rPr lang="en-US" dirty="0"/>
              <a:t> -&gt; </a:t>
            </a:r>
            <a:r>
              <a:rPr lang="en-US" dirty="0" err="1"/>
              <a:t>vedno</a:t>
            </a:r>
            <a:r>
              <a:rPr lang="en-US" dirty="0"/>
              <a:t> </a:t>
            </a:r>
            <a:r>
              <a:rPr lang="en-US" dirty="0" err="1"/>
              <a:t>bolj</a:t>
            </a:r>
            <a:r>
              <a:rPr lang="en-US" dirty="0"/>
              <a:t> </a:t>
            </a:r>
            <a:r>
              <a:rPr lang="en-US" dirty="0" err="1"/>
              <a:t>zahtevne</a:t>
            </a:r>
            <a:r>
              <a:rPr lang="en-US" dirty="0"/>
              <a:t> </a:t>
            </a:r>
            <a:r>
              <a:rPr lang="en-US" dirty="0" err="1"/>
              <a:t>aplikacije</a:t>
            </a:r>
            <a:endParaRPr lang="en-US" dirty="0"/>
          </a:p>
          <a:p>
            <a:pPr marL="457200" lvl="0" indent="-355600" algn="l" rtl="0">
              <a:spcBef>
                <a:spcPts val="0"/>
              </a:spcBef>
              <a:spcAft>
                <a:spcPts val="0"/>
              </a:spcAft>
              <a:buSzPts val="2000"/>
              <a:buChar char="•"/>
            </a:pPr>
            <a:r>
              <a:rPr lang="en-US" dirty="0" err="1"/>
              <a:t>Neizkoriščene</a:t>
            </a:r>
            <a:r>
              <a:rPr lang="en-US" dirty="0"/>
              <a:t> </a:t>
            </a:r>
            <a:r>
              <a:rPr lang="en-US" dirty="0" err="1"/>
              <a:t>zmogljivosti</a:t>
            </a:r>
            <a:endParaRPr lang="en-US" dirty="0"/>
          </a:p>
          <a:p>
            <a:pPr marL="457200" lvl="0" indent="-355600" algn="l" rtl="0">
              <a:spcBef>
                <a:spcPts val="0"/>
              </a:spcBef>
              <a:spcAft>
                <a:spcPts val="0"/>
              </a:spcAft>
              <a:buSzPts val="2000"/>
              <a:buChar char="•"/>
            </a:pPr>
            <a:r>
              <a:rPr lang="en-US" dirty="0" err="1"/>
              <a:t>Prostor</a:t>
            </a:r>
            <a:r>
              <a:rPr lang="en-US" dirty="0"/>
              <a:t> v </a:t>
            </a:r>
            <a:r>
              <a:rPr lang="en-US" dirty="0" err="1"/>
              <a:t>strežniških</a:t>
            </a:r>
            <a:r>
              <a:rPr lang="en-US" dirty="0"/>
              <a:t> </a:t>
            </a:r>
            <a:r>
              <a:rPr lang="en-US" dirty="0" err="1"/>
              <a:t>omarah</a:t>
            </a:r>
            <a:r>
              <a:rPr lang="en-US" dirty="0"/>
              <a:t> je drag</a:t>
            </a:r>
          </a:p>
          <a:p>
            <a:pPr marL="457200" lvl="0" indent="-355600" algn="l" rtl="0">
              <a:spcBef>
                <a:spcPts val="0"/>
              </a:spcBef>
              <a:spcAft>
                <a:spcPts val="0"/>
              </a:spcAft>
              <a:buSzPts val="2000"/>
              <a:buChar char="•"/>
            </a:pPr>
            <a:r>
              <a:rPr lang="en-US" dirty="0" err="1"/>
              <a:t>Varovanje</a:t>
            </a:r>
            <a:r>
              <a:rPr lang="en-US" dirty="0"/>
              <a:t> </a:t>
            </a:r>
            <a:r>
              <a:rPr lang="en-US" dirty="0" err="1"/>
              <a:t>okolja</a:t>
            </a:r>
            <a:endParaRPr lang="en-US" dirty="0"/>
          </a:p>
          <a:p>
            <a:pPr marL="457200" lvl="0" indent="-355600" algn="l" rtl="0">
              <a:spcBef>
                <a:spcPts val="0"/>
              </a:spcBef>
              <a:spcAft>
                <a:spcPts val="0"/>
              </a:spcAft>
              <a:buSzPts val="2000"/>
              <a:buChar char="•"/>
            </a:pPr>
            <a:r>
              <a:rPr lang="en-US" dirty="0" err="1"/>
              <a:t>Zamudne</a:t>
            </a:r>
            <a:r>
              <a:rPr lang="en-US" dirty="0"/>
              <a:t> in </a:t>
            </a:r>
            <a:r>
              <a:rPr lang="en-US" dirty="0" err="1"/>
              <a:t>drage</a:t>
            </a:r>
            <a:r>
              <a:rPr lang="en-US" dirty="0"/>
              <a:t> </a:t>
            </a:r>
            <a:r>
              <a:rPr lang="en-US" dirty="0" err="1"/>
              <a:t>upravne</a:t>
            </a:r>
            <a:r>
              <a:rPr lang="en-US" dirty="0"/>
              <a:t> </a:t>
            </a:r>
            <a:r>
              <a:rPr lang="en-US" dirty="0" err="1"/>
              <a:t>naloge</a:t>
            </a:r>
            <a:endParaRPr lang="en-US" dirty="0"/>
          </a:p>
          <a:p>
            <a:pPr marL="457200" lvl="0" indent="-355600" algn="l" rtl="0">
              <a:spcBef>
                <a:spcPts val="0"/>
              </a:spcBef>
              <a:spcAft>
                <a:spcPts val="0"/>
              </a:spcAft>
              <a:buSzPts val="2000"/>
              <a:buChar char="•"/>
            </a:pPr>
            <a:r>
              <a:rPr lang="en-US" dirty="0"/>
              <a:t>Monitoring </a:t>
            </a:r>
            <a:r>
              <a:rPr lang="en-US" dirty="0" err="1"/>
              <a:t>strojne</a:t>
            </a:r>
            <a:r>
              <a:rPr lang="en-US" dirty="0"/>
              <a:t> </a:t>
            </a:r>
            <a:r>
              <a:rPr lang="en-US" dirty="0" err="1"/>
              <a:t>opreme</a:t>
            </a:r>
            <a:endParaRPr lang="en-US" dirty="0"/>
          </a:p>
          <a:p>
            <a:pPr marL="457200" lvl="0" indent="-355600" algn="l" rtl="0">
              <a:spcBef>
                <a:spcPts val="0"/>
              </a:spcBef>
              <a:spcAft>
                <a:spcPts val="0"/>
              </a:spcAft>
              <a:buSzPts val="2000"/>
              <a:buChar char="•"/>
            </a:pPr>
            <a:r>
              <a:rPr lang="en-US" dirty="0" err="1"/>
              <a:t>Menjava</a:t>
            </a:r>
            <a:r>
              <a:rPr lang="en-US" dirty="0"/>
              <a:t> </a:t>
            </a:r>
            <a:r>
              <a:rPr lang="en-US" dirty="0" err="1"/>
              <a:t>pokvarjene</a:t>
            </a:r>
            <a:r>
              <a:rPr lang="en-US" dirty="0"/>
              <a:t> </a:t>
            </a:r>
            <a:r>
              <a:rPr lang="en-US" dirty="0" err="1"/>
              <a:t>opreme</a:t>
            </a:r>
            <a:r>
              <a:rPr lang="en-US" dirty="0"/>
              <a:t> </a:t>
            </a:r>
            <a:r>
              <a:rPr lang="en-US" dirty="0" err="1"/>
              <a:t>brez</a:t>
            </a:r>
            <a:r>
              <a:rPr lang="en-US" dirty="0"/>
              <a:t> </a:t>
            </a:r>
            <a:r>
              <a:rPr lang="en-US" dirty="0" err="1"/>
              <a:t>prekinitve</a:t>
            </a:r>
            <a:r>
              <a:rPr lang="en-US" dirty="0"/>
              <a:t> </a:t>
            </a:r>
            <a:r>
              <a:rPr lang="en-US" dirty="0" err="1"/>
              <a:t>delovanja</a:t>
            </a:r>
            <a:r>
              <a:rPr lang="en-US" dirty="0"/>
              <a:t> </a:t>
            </a:r>
            <a:r>
              <a:rPr lang="en-US" dirty="0" err="1"/>
              <a:t>sistema</a:t>
            </a:r>
            <a:endParaRPr lang="en-US" dirty="0"/>
          </a:p>
          <a:p>
            <a:pPr marL="457200" lvl="0" indent="-355600" algn="l" rtl="0">
              <a:spcBef>
                <a:spcPts val="0"/>
              </a:spcBef>
              <a:spcAft>
                <a:spcPts val="0"/>
              </a:spcAft>
              <a:buSzPts val="2000"/>
              <a:buChar char="•"/>
            </a:pPr>
            <a:r>
              <a:rPr lang="en-US" dirty="0" err="1"/>
              <a:t>Inštalacija</a:t>
            </a:r>
            <a:r>
              <a:rPr lang="en-US" dirty="0"/>
              <a:t> in </a:t>
            </a:r>
            <a:r>
              <a:rPr lang="en-US" dirty="0" err="1"/>
              <a:t>nadgradnje</a:t>
            </a:r>
            <a:r>
              <a:rPr lang="en-US" dirty="0"/>
              <a:t> </a:t>
            </a:r>
            <a:r>
              <a:rPr lang="en-US" dirty="0" err="1"/>
              <a:t>strežnikov</a:t>
            </a:r>
            <a:r>
              <a:rPr lang="en-US" dirty="0"/>
              <a:t> so </a:t>
            </a:r>
            <a:r>
              <a:rPr lang="en-US" dirty="0" err="1"/>
              <a:t>zahtevne</a:t>
            </a:r>
            <a:endParaRPr lang="en-US" dirty="0"/>
          </a:p>
          <a:p>
            <a:pPr marL="457200" lvl="0" indent="-355600" algn="l" rtl="0">
              <a:spcBef>
                <a:spcPts val="0"/>
              </a:spcBef>
              <a:spcAft>
                <a:spcPts val="0"/>
              </a:spcAft>
              <a:buSzPts val="2000"/>
              <a:buChar char="•"/>
            </a:pPr>
            <a:r>
              <a:rPr lang="en-US" dirty="0"/>
              <a:t>Backup</a:t>
            </a:r>
          </a:p>
          <a:p>
            <a:endParaRPr lang="en-S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1516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25</a:t>
            </a:fld>
            <a:endParaRPr lang="sl-SI"/>
          </a:p>
        </p:txBody>
      </p:sp>
    </p:spTree>
    <p:extLst>
      <p:ext uri="{BB962C8B-B14F-4D97-AF65-F5344CB8AC3E}">
        <p14:creationId xmlns:p14="http://schemas.microsoft.com/office/powerpoint/2010/main" val="2806445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96ff85e7ed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96ff85e7ed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96ff85e7ed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1672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2: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3591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9273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0222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44</a:t>
            </a:fld>
            <a:endParaRPr lang="sl-SI"/>
          </a:p>
        </p:txBody>
      </p:sp>
    </p:spTree>
    <p:extLst>
      <p:ext uri="{BB962C8B-B14F-4D97-AF65-F5344CB8AC3E}">
        <p14:creationId xmlns:p14="http://schemas.microsoft.com/office/powerpoint/2010/main" val="1062432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sz="1200" b="1" i="0" kern="1200" dirty="0">
                <a:solidFill>
                  <a:schemeClr val="tx1"/>
                </a:solidFill>
                <a:effectLst/>
                <a:latin typeface="+mn-lt"/>
                <a:ea typeface="+mn-ea"/>
                <a:cs typeface="+mn-cs"/>
              </a:rPr>
              <a:t>Strengths of the Monolithic Architecture</a:t>
            </a:r>
          </a:p>
          <a:p>
            <a:r>
              <a:rPr lang="en-US" sz="1200" b="1" i="0" kern="1200" dirty="0">
                <a:solidFill>
                  <a:schemeClr val="tx1"/>
                </a:solidFill>
                <a:effectLst/>
                <a:latin typeface="+mn-lt"/>
                <a:ea typeface="+mn-ea"/>
                <a:cs typeface="+mn-cs"/>
              </a:rPr>
              <a:t>- Less cross-cutting concerns.</a:t>
            </a:r>
            <a:r>
              <a:rPr lang="en-US" sz="1200" b="0" i="0" kern="1200" dirty="0">
                <a:solidFill>
                  <a:schemeClr val="tx1"/>
                </a:solidFill>
                <a:effectLst/>
                <a:latin typeface="+mn-lt"/>
                <a:ea typeface="+mn-ea"/>
                <a:cs typeface="+mn-cs"/>
              </a:rPr>
              <a:t> Cross-cutting concerns are the concerns that affect the whole application such as logging, handling, caching, and performance monitoring. In a monolithic application, this area of functionality concerns only one application so it is easier to handle it.</a:t>
            </a:r>
          </a:p>
          <a:p>
            <a:r>
              <a:rPr lang="en-US" sz="1200" b="1" i="0" kern="1200" dirty="0">
                <a:solidFill>
                  <a:schemeClr val="tx1"/>
                </a:solidFill>
                <a:effectLst/>
                <a:latin typeface="+mn-lt"/>
                <a:ea typeface="+mn-ea"/>
                <a:cs typeface="+mn-cs"/>
              </a:rPr>
              <a:t>- Easier debugging and testing. </a:t>
            </a:r>
            <a:r>
              <a:rPr lang="en-US" sz="1200" b="0" i="0" kern="1200" dirty="0">
                <a:solidFill>
                  <a:schemeClr val="tx1"/>
                </a:solidFill>
                <a:effectLst/>
                <a:latin typeface="+mn-lt"/>
                <a:ea typeface="+mn-ea"/>
                <a:cs typeface="+mn-cs"/>
              </a:rPr>
              <a:t>In contrast to the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 architecture, monolithic applications are much easier to debug and test. Since a monolithic app is a single indivisible unit, you can run end-to-end testing much faster.</a:t>
            </a:r>
          </a:p>
          <a:p>
            <a:r>
              <a:rPr lang="en-US" sz="1200" b="1" i="0" kern="1200" dirty="0">
                <a:solidFill>
                  <a:schemeClr val="tx1"/>
                </a:solidFill>
                <a:effectLst/>
                <a:latin typeface="+mn-lt"/>
                <a:ea typeface="+mn-ea"/>
                <a:cs typeface="+mn-cs"/>
              </a:rPr>
              <a:t>- Simple to deploy. Another advantage associated with the simplicity of monolithic apps is easier deployment. When it comes to monolithic applications, you do not have to handle many deployments – just one file or directory.</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Simple to develop. As long as the monolithic approach is a standard way of building applications, any engineering team has the right knowledge and capabilities to develop a monolithic application.</a:t>
            </a:r>
            <a:endParaRPr lang="en-US" sz="1200" b="0" i="0" kern="1200" dirty="0">
              <a:solidFill>
                <a:schemeClr val="tx1"/>
              </a:solidFill>
              <a:effectLst/>
              <a:latin typeface="+mn-lt"/>
              <a:ea typeface="+mn-ea"/>
              <a:cs typeface="+mn-cs"/>
            </a:endParaRP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45</a:t>
            </a:fld>
            <a:endParaRPr lang="sl-SI"/>
          </a:p>
        </p:txBody>
      </p:sp>
    </p:spTree>
    <p:extLst>
      <p:ext uri="{BB962C8B-B14F-4D97-AF65-F5344CB8AC3E}">
        <p14:creationId xmlns:p14="http://schemas.microsoft.com/office/powerpoint/2010/main" val="2599995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78: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7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https://www.redhat.com/en/topics/automation/what-is-orchestration</a:t>
            </a:r>
          </a:p>
          <a:p>
            <a:r>
              <a:rPr lang="en-US" dirty="0"/>
              <a:t>https://www.redhat.com/en/topics/containers/what-is-container-orchestration</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53</a:t>
            </a:fld>
            <a:endParaRPr lang="sl-SI"/>
          </a:p>
        </p:txBody>
      </p:sp>
    </p:spTree>
    <p:extLst>
      <p:ext uri="{BB962C8B-B14F-4D97-AF65-F5344CB8AC3E}">
        <p14:creationId xmlns:p14="http://schemas.microsoft.com/office/powerpoint/2010/main" val="4131630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8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0" name="Google Shape;800;p80: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801" name="Google Shape;801;p80: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The developer can specify that certain apps must run together and Kubernetes will deploy them on the same worker node. Others will be spread around the cluster, but they can talk to each other in the same way, regardless of where they’re deployed.</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58</a:t>
            </a:fld>
            <a:endParaRPr lang="sl-SI"/>
          </a:p>
        </p:txBody>
      </p:sp>
    </p:spTree>
    <p:extLst>
      <p:ext uri="{BB962C8B-B14F-4D97-AF65-F5344CB8AC3E}">
        <p14:creationId xmlns:p14="http://schemas.microsoft.com/office/powerpoint/2010/main" val="3682241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 </a:t>
            </a:r>
            <a:r>
              <a:rPr lang="en-US" dirty="0" err="1"/>
              <a:t>Povemo</a:t>
            </a:r>
            <a:r>
              <a:rPr lang="en-US" dirty="0"/>
              <a:t> </a:t>
            </a:r>
            <a:r>
              <a:rPr lang="en-US" dirty="0" err="1"/>
              <a:t>za</a:t>
            </a:r>
            <a:r>
              <a:rPr lang="en-US" dirty="0"/>
              <a:t> </a:t>
            </a:r>
            <a:r>
              <a:rPr lang="en-US" dirty="0" err="1"/>
              <a:t>yaml</a:t>
            </a: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60</a:t>
            </a:fld>
            <a:endParaRPr lang="sl-SI"/>
          </a:p>
        </p:txBody>
      </p:sp>
    </p:spTree>
    <p:extLst>
      <p:ext uri="{BB962C8B-B14F-4D97-AF65-F5344CB8AC3E}">
        <p14:creationId xmlns:p14="http://schemas.microsoft.com/office/powerpoint/2010/main" val="168368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notes"/>
          <p:cNvSpPr>
            <a:spLocks noGrp="1" noRot="1" noChangeAspect="1"/>
          </p:cNvSpPr>
          <p:nvPr>
            <p:ph type="sldImg" idx="2"/>
          </p:nvPr>
        </p:nvSpPr>
        <p:spPr>
          <a:xfrm>
            <a:off x="150813" y="808038"/>
            <a:ext cx="6459537" cy="4038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3: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4" name="Google Shape;254;p3: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SIMPLIFYING APPLICATION DEPLOYMENT </a:t>
            </a:r>
          </a:p>
          <a:p>
            <a:r>
              <a:rPr lang="en-US" dirty="0"/>
              <a:t>Because Kubernetes exposes all its worker nodes as a single deployment platform, application developers can start deploying applications on their own and don’t need to know anything about the servers that make up the cluster. </a:t>
            </a:r>
            <a:r>
              <a:rPr lang="en-US" baseline="0" dirty="0"/>
              <a:t> </a:t>
            </a:r>
            <a:r>
              <a:rPr lang="en-US" dirty="0"/>
              <a:t>In essence, all the nodes are now a single bunch of computational resources that are waiting for applications to consume them. A developer doesn’t usually care what kind of server the application is running on, as long as the server can provide the application with adequate system resources. Certain cases do exist where the developer does care what kind of hardware the application should run on. If the nodes are heterogeneous, you’ll find cases when you want certain apps to run on nodes with certain capabilities and run other apps on </a:t>
            </a:r>
            <a:r>
              <a:rPr lang="en-US" dirty="0" err="1"/>
              <a:t>others</a:t>
            </a:r>
            <a:r>
              <a:rPr lang="en-US" dirty="0"/>
              <a:t>. For example, one of your apps may require being run on a system with SSDs instead of HDDs, while other apps run fine on HDDs. In such cases, you obviously want to ensure that particular app is always scheduled to a node with an SSD. Without using Kubernetes, the </a:t>
            </a:r>
            <a:r>
              <a:rPr lang="en-US" dirty="0" err="1"/>
              <a:t>sysadmin</a:t>
            </a:r>
            <a:r>
              <a:rPr lang="en-US" dirty="0"/>
              <a:t> would select one specific node that has an SSD and deploy the app there. But when using Kubernetes, instead of selecting a </a:t>
            </a:r>
            <a:r>
              <a:rPr lang="en-US" dirty="0" err="1"/>
              <a:t>specific</a:t>
            </a:r>
            <a:r>
              <a:rPr lang="en-US" dirty="0"/>
              <a:t> node where your app should be run, it’s more appropriate to tell Kubernetes to only choose among nodes with an SSD. You’ll learn how to do that in chapter 3</a:t>
            </a:r>
            <a:endParaRPr lang="en-US" b="1"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61</a:t>
            </a:fld>
            <a:endParaRPr lang="sl-SI"/>
          </a:p>
        </p:txBody>
      </p:sp>
    </p:spTree>
    <p:extLst>
      <p:ext uri="{BB962C8B-B14F-4D97-AF65-F5344CB8AC3E}">
        <p14:creationId xmlns:p14="http://schemas.microsoft.com/office/powerpoint/2010/main" val="4187676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https://kubernetes.io/docs/concepts/overview/components/</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63</a:t>
            </a:fld>
            <a:endParaRPr lang="sl-SI"/>
          </a:p>
        </p:txBody>
      </p:sp>
    </p:spTree>
    <p:extLst>
      <p:ext uri="{BB962C8B-B14F-4D97-AF65-F5344CB8AC3E}">
        <p14:creationId xmlns:p14="http://schemas.microsoft.com/office/powerpoint/2010/main" val="3758664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The only component that talks to </a:t>
            </a:r>
            <a:r>
              <a:rPr lang="en-US" dirty="0" err="1"/>
              <a:t>etcd</a:t>
            </a:r>
            <a:r>
              <a:rPr lang="en-US" dirty="0"/>
              <a:t> directly is the Kubernetes API server. All other components read and write data to </a:t>
            </a:r>
            <a:r>
              <a:rPr lang="en-US" dirty="0" err="1"/>
              <a:t>etcd</a:t>
            </a:r>
            <a:r>
              <a:rPr lang="en-US" dirty="0"/>
              <a:t> indirectly through the API server. This brings a few benefits, among them a more robust optimistic locking system as well as validation; and, by abstracting away the actual storage mechanism from all the other components, it’s much simpler to replace it in the future.</a:t>
            </a:r>
          </a:p>
          <a:p>
            <a:pPr marL="171450" indent="-171450">
              <a:buFontTx/>
              <a:buChar char="-"/>
            </a:pP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66</a:t>
            </a:fld>
            <a:endParaRPr lang="sl-SI"/>
          </a:p>
        </p:txBody>
      </p:sp>
    </p:spTree>
    <p:extLst>
      <p:ext uri="{BB962C8B-B14F-4D97-AF65-F5344CB8AC3E}">
        <p14:creationId xmlns:p14="http://schemas.microsoft.com/office/powerpoint/2010/main" val="1589342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https://kubernetes.io/docs/concepts/scheduling-eviction/kube-scheduler/</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only a single instance of the Scheduler and the Controller Manager may be active at a given time—with the others in standby mode.</a:t>
            </a: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69</a:t>
            </a:fld>
            <a:endParaRPr lang="sl-SI"/>
          </a:p>
        </p:txBody>
      </p:sp>
    </p:spTree>
    <p:extLst>
      <p:ext uri="{BB962C8B-B14F-4D97-AF65-F5344CB8AC3E}">
        <p14:creationId xmlns:p14="http://schemas.microsoft.com/office/powerpoint/2010/main" val="647751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To determine which nodes are acceptable for the pod, the Scheduler passes each node through a list of configured predicate functions. These check various things such as  Can the node fulfill the pod’s requests for hardware resources? You’ll learn how to specify them in chapter 14.  Is the node running out of resources (is it reporting a memory or a disk </a:t>
            </a:r>
            <a:r>
              <a:rPr lang="en-US" dirty="0" err="1"/>
              <a:t>pressure</a:t>
            </a:r>
            <a:r>
              <a:rPr lang="en-US" dirty="0"/>
              <a:t> condition)?  If the pod requests to be scheduled to a specific node (by name), is this the node?  Does the node have a label that matches the node selector in the pod </a:t>
            </a:r>
            <a:r>
              <a:rPr lang="en-US" dirty="0" err="1"/>
              <a:t>specification</a:t>
            </a:r>
            <a:r>
              <a:rPr lang="en-US" dirty="0"/>
              <a:t> (if one is defined)?  If the pod requests to be bound to a specific host port (discussed in chapter 13), is that port already taken on this node or not?  If the pod requests a certain type of volume, can this volume be mounted for this pod on this node, or is another pod on the node already using the same volume?  Does the pod tolerate the taints of the node? Taints and tolerations are explained in chapter 16.  Does the pod specify node and/or pod affinity or anti-affinity rules? If yes, would scheduling the pod to this node break those rules? This is also explained in chapter 16</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70</a:t>
            </a:fld>
            <a:endParaRPr lang="sl-SI"/>
          </a:p>
        </p:txBody>
      </p:sp>
    </p:spTree>
    <p:extLst>
      <p:ext uri="{BB962C8B-B14F-4D97-AF65-F5344CB8AC3E}">
        <p14:creationId xmlns:p14="http://schemas.microsoft.com/office/powerpoint/2010/main" val="19499543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https://kubernetes.io/docs/concepts/architecture/controller/</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71</a:t>
            </a:fld>
            <a:endParaRPr lang="sl-SI"/>
          </a:p>
        </p:txBody>
      </p:sp>
    </p:spTree>
    <p:extLst>
      <p:ext uri="{BB962C8B-B14F-4D97-AF65-F5344CB8AC3E}">
        <p14:creationId xmlns:p14="http://schemas.microsoft.com/office/powerpoint/2010/main" val="3634668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https://betterprogramming.pub/k8s-a-closer-look-at-kube-proxy-372c4e8b090</a:t>
            </a:r>
          </a:p>
          <a:p>
            <a:pPr marL="171450" indent="-171450">
              <a:buFontTx/>
              <a:buChar char="-"/>
            </a:pPr>
            <a:r>
              <a:rPr lang="en-US" dirty="0"/>
              <a:t>https://www.tigera.io/blog/comparing-kube-proxy-modes-iptables-or-ipvs/</a:t>
            </a:r>
          </a:p>
          <a:p>
            <a:pPr marL="171450" indent="-171450">
              <a:buFontTx/>
              <a:buChar char="-"/>
            </a:pP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77</a:t>
            </a:fld>
            <a:endParaRPr lang="sl-SI"/>
          </a:p>
        </p:txBody>
      </p:sp>
    </p:spTree>
    <p:extLst>
      <p:ext uri="{BB962C8B-B14F-4D97-AF65-F5344CB8AC3E}">
        <p14:creationId xmlns:p14="http://schemas.microsoft.com/office/powerpoint/2010/main" val="22703449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https://www.infoq.com/articles/container-runtimes-kubernetes/</a:t>
            </a:r>
          </a:p>
          <a:p>
            <a:r>
              <a:rPr lang="en-US" dirty="0"/>
              <a:t>https://kubernetes.io/docs/setup/production-environment/container-runtimes/</a:t>
            </a:r>
          </a:p>
          <a:p>
            <a:r>
              <a:rPr lang="en-US" dirty="0"/>
              <a:t>https://kubernetes.io/blog/2016/12/container-runtime-interface-cri-in-kubernetes/</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78</a:t>
            </a:fld>
            <a:endParaRPr lang="sl-SI"/>
          </a:p>
        </p:txBody>
      </p:sp>
    </p:spTree>
    <p:extLst>
      <p:ext uri="{BB962C8B-B14F-4D97-AF65-F5344CB8AC3E}">
        <p14:creationId xmlns:p14="http://schemas.microsoft.com/office/powerpoint/2010/main" val="3740265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80</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4085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a:buFontTx/>
              <a:buChar char="-"/>
            </a:pPr>
            <a:r>
              <a:rPr lang="en-US" dirty="0"/>
              <a:t>https://sum-tech.de/wp-content/uploads/2020/03/photo_2020-03-06_15-39-40-225x300.jpg</a:t>
            </a:r>
          </a:p>
          <a:p>
            <a:pPr>
              <a:buFontTx/>
              <a:buChar char="-"/>
            </a:pPr>
            <a:r>
              <a:rPr lang="en-US" dirty="0"/>
              <a:t>https://media.kasperskycontenthub.com/wp-content/uploads/sites/43/2018/09/18085355/abstract-iot-1000x600.jpg</a:t>
            </a:r>
          </a:p>
          <a:p>
            <a:pPr>
              <a:buFontTx/>
              <a:buChar char="-"/>
            </a:pPr>
            <a:r>
              <a:rPr lang="en-US" dirty="0"/>
              <a:t>https://forum.huawei.com/enterprise/en/data/attachment/forum/202104/30/020806ifrefr5ez7rnvrjx.png?edge%203%20ieee.png</a:t>
            </a:r>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81</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6253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4: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84</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9873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https://rancher.com/docs/k3s/latest/en/quick-start/</a:t>
            </a:r>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87</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9380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96320db41e_0_3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96320db41e_0_3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96320db41e_0_32: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88</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err="1"/>
              <a:t>Vedno</a:t>
            </a:r>
            <a:r>
              <a:rPr lang="en-US" b="1" dirty="0"/>
              <a:t> </a:t>
            </a:r>
            <a:r>
              <a:rPr lang="en-US" b="1" dirty="0" err="1"/>
              <a:t>strmimo</a:t>
            </a:r>
            <a:r>
              <a:rPr lang="en-US" b="1" dirty="0"/>
              <a:t> k </a:t>
            </a:r>
            <a:r>
              <a:rPr lang="en-US" b="1" dirty="0" err="1"/>
              <a:t>temu</a:t>
            </a:r>
            <a:r>
              <a:rPr lang="en-US" b="1" dirty="0"/>
              <a:t>, da </a:t>
            </a:r>
            <a:r>
              <a:rPr lang="en-US" b="1" dirty="0" err="1"/>
              <a:t>kontejnerje</a:t>
            </a:r>
            <a:r>
              <a:rPr lang="en-US" b="1" dirty="0"/>
              <a:t> </a:t>
            </a:r>
            <a:r>
              <a:rPr lang="en-US" b="1" dirty="0" err="1"/>
              <a:t>zaženemo</a:t>
            </a:r>
            <a:r>
              <a:rPr lang="en-US" b="1" dirty="0"/>
              <a:t> v </a:t>
            </a:r>
            <a:r>
              <a:rPr lang="en-US" b="1" dirty="0" err="1"/>
              <a:t>ločenih</a:t>
            </a:r>
            <a:r>
              <a:rPr lang="en-US" b="1" dirty="0"/>
              <a:t> </a:t>
            </a:r>
            <a:r>
              <a:rPr lang="en-US" b="1" dirty="0" err="1"/>
              <a:t>podih</a:t>
            </a:r>
            <a:r>
              <a:rPr lang="en-US" b="1" dirty="0"/>
              <a:t>.</a:t>
            </a:r>
            <a:endParaRPr lang="en-US" dirty="0"/>
          </a:p>
          <a:p>
            <a:endParaRPr lang="en-US" dirty="0"/>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94</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1572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94c9480fe8_1_58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g94c9480fe8_1_581: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Kreiramo jih z uporabo namestitvenih enot tipa namestitev </a:t>
            </a:r>
            <a:r>
              <a:rPr lang="en-US" sz="1800" b="0" i="1" u="none" strike="noStrike">
                <a:solidFill>
                  <a:srgbClr val="000000"/>
                </a:solidFill>
                <a:latin typeface="Calibri"/>
                <a:ea typeface="Calibri"/>
                <a:cs typeface="Calibri"/>
                <a:sym typeface="Calibri"/>
              </a:rPr>
              <a:t>(Deployment)</a:t>
            </a:r>
            <a:r>
              <a:rPr lang="en-US" sz="1800" b="0" i="0" u="none" strike="noStrike">
                <a:solidFill>
                  <a:srgbClr val="000000"/>
                </a:solidFill>
                <a:latin typeface="Calibri"/>
                <a:ea typeface="Calibri"/>
                <a:cs typeface="Calibri"/>
                <a:sym typeface="Calibri"/>
              </a:rPr>
              <a:t>, ki doprinesejo:</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zmožnost samodejne vzpostavitve ob izpadu stroka,</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upravljanje replik in</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“rollout” namestitve in posodobitve.</a:t>
            </a:r>
            <a:endParaRPr/>
          </a:p>
          <a:p>
            <a:pPr marL="0" lvl="0" indent="0" algn="l" rtl="0">
              <a:spcBef>
                <a:spcPts val="0"/>
              </a:spcBef>
              <a:spcAft>
                <a:spcPts val="0"/>
              </a:spcAft>
              <a:buNone/>
            </a:pPr>
            <a:endParaRPr/>
          </a:p>
        </p:txBody>
      </p:sp>
      <p:sp>
        <p:nvSpPr>
          <p:cNvPr id="913" name="Google Shape;913;g94c9480fe8_1_581: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94c9480fe8_1_58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g94c9480fe8_1_589: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2" name="Google Shape;922;g94c9480fe8_1_589: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94c9480fe8_1_59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g94c9480fe8_1_598: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For example, with microservices architectures, the number of deployed microservices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can easily exceed 20 or more. Those components will probably be replicated</a:t>
            </a:r>
            <a:endParaRPr sz="1800" b="0" i="0" u="none" strike="noStrike">
              <a:solidFill>
                <a:srgbClr val="262626"/>
              </a:solidFill>
              <a:latin typeface="Libre Baskerville"/>
              <a:ea typeface="Libre Baskerville"/>
              <a:cs typeface="Libre Baskerville"/>
              <a:sym typeface="Libre Baskerville"/>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(multiple copies of the same component will be deployed) and multiple versions or</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releases (stable, beta, canary, and so on) will run concurrently. This can lead to hundreds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of pods in the system. Without a mechanism for organizing them, you end up</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with a big, incomprehensible mess, such as the one shown in figure 3.6. The figure</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shows pods of multiple microservices, with several running multiple replicas, and others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running different releases of the same microservice.</a:t>
            </a:r>
            <a:endParaRPr sz="1800" b="0" i="0" u="none" strike="noStrike">
              <a:solidFill>
                <a:srgbClr val="262626"/>
              </a:solidFill>
              <a:latin typeface="Libre Baskerville"/>
              <a:ea typeface="Libre Baskerville"/>
              <a:cs typeface="Libre Baskerville"/>
              <a:sym typeface="Libre Baskerville"/>
            </a:endParaRPr>
          </a:p>
          <a:p>
            <a:pPr marL="0" lvl="0" indent="0" algn="l" rtl="0">
              <a:spcBef>
                <a:spcPts val="0"/>
              </a:spcBef>
              <a:spcAft>
                <a:spcPts val="0"/>
              </a:spcAft>
              <a:buNone/>
            </a:pPr>
            <a:endParaRPr/>
          </a:p>
        </p:txBody>
      </p:sp>
      <p:sp>
        <p:nvSpPr>
          <p:cNvPr id="932" name="Google Shape;932;g94c9480fe8_1_598: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94c9480fe8_1_60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1" name="Google Shape;941;g94c9480fe8_1_60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4c9480fe8_1_61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4c9480fe8_1_613: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g94c9480fe8_1_613: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94c9480fe8_1_62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g94c9480fe8_1_62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5: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94c9480fe8_1_626: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g94c9480fe8_1_62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94c9480fe8_1_63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g94c9480fe8_1_63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94c9480fe8_1_63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94c9480fe8_1_63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94c9480fe8_1_64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g94c9480fe8_1_644: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94c9480fe8_1_644: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Outside of Kubernetes, such processes would usually be started through system </a:t>
            </a:r>
            <a:r>
              <a:rPr lang="en-US" dirty="0" err="1"/>
              <a:t>init</a:t>
            </a:r>
            <a:r>
              <a:rPr lang="en-US" dirty="0"/>
              <a:t> scripts or the </a:t>
            </a:r>
            <a:r>
              <a:rPr lang="en-US" dirty="0" err="1"/>
              <a:t>systemd</a:t>
            </a:r>
            <a:r>
              <a:rPr lang="en-US" dirty="0"/>
              <a:t> daemon during node boot up.</a:t>
            </a:r>
          </a:p>
          <a:p>
            <a:pPr marL="171450" indent="-171450">
              <a:buFontTx/>
              <a:buChar char="-"/>
            </a:pPr>
            <a:r>
              <a:rPr lang="en-US" dirty="0"/>
              <a:t>If a node goes down, the </a:t>
            </a:r>
            <a:r>
              <a:rPr lang="en-US" dirty="0" err="1"/>
              <a:t>DaemonSet</a:t>
            </a:r>
            <a:r>
              <a:rPr lang="en-US" dirty="0"/>
              <a:t> doesn’t cause the pod to be created elsewhere. </a:t>
            </a:r>
          </a:p>
          <a:p>
            <a:pPr marL="171450" indent="-171450">
              <a:buFontTx/>
              <a:buChar char="-"/>
            </a:pPr>
            <a:r>
              <a:rPr lang="en-US" dirty="0"/>
              <a:t>But when a new node is added to the cluster, the </a:t>
            </a:r>
            <a:r>
              <a:rPr lang="en-US" dirty="0" err="1"/>
              <a:t>DaemonSet</a:t>
            </a:r>
            <a:r>
              <a:rPr lang="en-US" dirty="0"/>
              <a:t> immediately deploys a new pod instance to it. </a:t>
            </a:r>
          </a:p>
          <a:p>
            <a:pPr marL="171450" indent="-171450">
              <a:buFontTx/>
              <a:buChar char="-"/>
            </a:pPr>
            <a:r>
              <a:rPr lang="en-US" dirty="0"/>
              <a:t>A </a:t>
            </a:r>
            <a:r>
              <a:rPr lang="en-US" dirty="0" err="1"/>
              <a:t>DaemonSet</a:t>
            </a:r>
            <a:r>
              <a:rPr lang="en-US" dirty="0"/>
              <a:t> deploys pods to all nodes in the cluster, unless you specify that the pods should only run on a subset of all the nodes.</a:t>
            </a:r>
          </a:p>
          <a:p>
            <a:pPr marL="171450" indent="-171450">
              <a:buFontTx/>
              <a:buChar char="-"/>
            </a:pPr>
            <a:endParaRPr lang="en-US" b="1"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106</a:t>
            </a:fld>
            <a:endParaRPr lang="sl-SI"/>
          </a:p>
        </p:txBody>
      </p:sp>
    </p:spTree>
    <p:extLst>
      <p:ext uri="{BB962C8B-B14F-4D97-AF65-F5344CB8AC3E}">
        <p14:creationId xmlns:p14="http://schemas.microsoft.com/office/powerpoint/2010/main" val="2149163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94c9480fe8_1_66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94c9480fe8_1_66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https://kubernetes.io/docs/concepts/services-networking/service/</a:t>
            </a: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109</a:t>
            </a:fld>
            <a:endParaRPr lang="sl-SI"/>
          </a:p>
        </p:txBody>
      </p:sp>
    </p:spTree>
    <p:extLst>
      <p:ext uri="{BB962C8B-B14F-4D97-AF65-F5344CB8AC3E}">
        <p14:creationId xmlns:p14="http://schemas.microsoft.com/office/powerpoint/2010/main" val="1000030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94c9480fe8_1_106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94c9480fe8_1_106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g94c9480fe8_1_106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111</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94c9480fe8_1_107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94c9480fe8_1_107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g94c9480fe8_1_107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112</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94e9148a8e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94e9148a8e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 name="Google Shape;1048;g94e9148a8e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6: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94e9148a8e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94e9148a8e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94e9148a8e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114</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9350ae61e5_0_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9350ae61e5_0_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4" name="Google Shape;1064;g9350ae61e5_0_2: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115</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94e9148a8e_0_1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94e9148a8e_0_1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g94e9148a8e_0_1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116</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9350ae61e5_0_1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9350ae61e5_0_16: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g9350ae61e5_0_16: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117</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9350ae61e5_0_2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9350ae61e5_0_23: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g9350ae61e5_0_23: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118</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94c9480fe8_1_79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94c9480fe8_1_79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9" name="Google Shape;1099;g94c9480fe8_1_798: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119</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9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9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93: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6" name="Google Shape;1116;p9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50df1cae7_0_1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50df1cae7_0_1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g950df1cae7_0_1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122</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93ea9e4a73_0_25: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93ea9e4a73_0_25: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2" name="Google Shape;1132;g93ea9e4a73_0_25: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123</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7: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96320db41e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96320db41e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g96320db41e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124</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93ea9e4a73_0_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93ea9e4a73_0_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g93ea9e4a73_0_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125</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9353209c35_0_1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9353209c35_0_1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g9353209c35_0_1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126</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9350ae61e5_0_3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9350ae61e5_0_3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9350ae61e5_0_3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127</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9353209c35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9353209c35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g9353209c35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128</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9353209c35_0_2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9353209c35_0_2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2" name="Google Shape;1182;g9353209c35_0_2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129</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9353209c35_0_3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9353209c35_0_3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9353209c35_0_3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130</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9a30378d0e_1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9a30378d0e_1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g9a30378d0e_1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131</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9353209c35_0_4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9353209c35_0_4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g9353209c35_0_4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132</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9364f67b1c_0_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9364f67b1c_0_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8" name="Google Shape;1218;g9364f67b1c_0_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8: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9364f67b1c_0_1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9364f67b1c_0_1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g9364f67b1c_0_1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134</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9606323a64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9606323a64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9" name="Google Shape;1239;g9606323a64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135</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94c9480fe8_1_66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6" name="Google Shape;1246;g94c9480fe8_1_669: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g94c9480fe8_1_669: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136</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96320db41e_0_2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96320db41e_0_2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96320db41e_0_2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137</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10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4" name="Google Shape;1274;p10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9: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39" name="Google Shape;339;p9: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naslovna stran">
  <p:cSld name="naslovna stran">
    <p:spTree>
      <p:nvGrpSpPr>
        <p:cNvPr id="1" name="Shape 17"/>
        <p:cNvGrpSpPr/>
        <p:nvPr/>
      </p:nvGrpSpPr>
      <p:grpSpPr>
        <a:xfrm>
          <a:off x="0" y="0"/>
          <a:ext cx="0" cy="0"/>
          <a:chOff x="0" y="0"/>
          <a:chExt cx="0" cy="0"/>
        </a:xfrm>
      </p:grpSpPr>
      <p:sp>
        <p:nvSpPr>
          <p:cNvPr id="18" name="Google Shape;18;p104"/>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4"/>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1" name="Google Shape;21;p104"/>
          <p:cNvSpPr txBox="1">
            <a:spLocks noGrp="1"/>
          </p:cNvSpPr>
          <p:nvPr>
            <p:ph type="ctrTitle"/>
          </p:nvPr>
        </p:nvSpPr>
        <p:spPr>
          <a:xfrm>
            <a:off x="322884" y="1346870"/>
            <a:ext cx="8397228" cy="1465252"/>
          </a:xfrm>
          <a:prstGeom prst="rect">
            <a:avLst/>
          </a:prstGeom>
          <a:noFill/>
          <a:ln>
            <a:noFill/>
          </a:ln>
        </p:spPr>
        <p:txBody>
          <a:bodyPr spcFirstLastPara="1" wrap="square" lIns="91425" tIns="45700" rIns="91425" bIns="45700" anchor="t" anchorCtr="0">
            <a:noAutofit/>
          </a:bodyPr>
          <a:lstStyle>
            <a:lvl1pPr lvl="0" algn="l">
              <a:lnSpc>
                <a:spcPct val="113636"/>
              </a:lnSpc>
              <a:spcBef>
                <a:spcPts val="0"/>
              </a:spcBef>
              <a:spcAft>
                <a:spcPts val="0"/>
              </a:spcAft>
              <a:buClr>
                <a:srgbClr val="344447"/>
              </a:buClr>
              <a:buSzPts val="4400"/>
              <a:buFont typeface="Tahoma"/>
              <a:buNone/>
              <a:defRPr sz="4400" b="1" cap="none">
                <a:solidFill>
                  <a:srgbClr val="344447"/>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04"/>
          <p:cNvSpPr txBox="1">
            <a:spLocks noGrp="1"/>
          </p:cNvSpPr>
          <p:nvPr>
            <p:ph type="subTitle" idx="1"/>
          </p:nvPr>
        </p:nvSpPr>
        <p:spPr>
          <a:xfrm>
            <a:off x="326561" y="2816843"/>
            <a:ext cx="8389316" cy="217246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a:spcBef>
                <a:spcPts val="360"/>
              </a:spcBef>
              <a:spcAft>
                <a:spcPts val="0"/>
              </a:spcAft>
              <a:buClr>
                <a:srgbClr val="888889"/>
              </a:buClr>
              <a:buSzPts val="1800"/>
              <a:buNone/>
              <a:defRPr>
                <a:solidFill>
                  <a:srgbClr val="888889"/>
                </a:solidFill>
              </a:defRPr>
            </a:lvl2pPr>
            <a:lvl3pPr lvl="2" algn="ctr">
              <a:spcBef>
                <a:spcPts val="320"/>
              </a:spcBef>
              <a:spcAft>
                <a:spcPts val="0"/>
              </a:spcAft>
              <a:buClr>
                <a:srgbClr val="888889"/>
              </a:buClr>
              <a:buSzPts val="1600"/>
              <a:buNone/>
              <a:defRPr>
                <a:solidFill>
                  <a:srgbClr val="888889"/>
                </a:solidFill>
              </a:defRPr>
            </a:lvl3pPr>
            <a:lvl4pPr lvl="3" algn="ctr">
              <a:spcBef>
                <a:spcPts val="280"/>
              </a:spcBef>
              <a:spcAft>
                <a:spcPts val="0"/>
              </a:spcAft>
              <a:buClr>
                <a:srgbClr val="888889"/>
              </a:buClr>
              <a:buSzPts val="1400"/>
              <a:buNone/>
              <a:defRPr>
                <a:solidFill>
                  <a:srgbClr val="888889"/>
                </a:solidFill>
              </a:defRPr>
            </a:lvl4pPr>
            <a:lvl5pPr lvl="4" algn="ctr">
              <a:spcBef>
                <a:spcPts val="240"/>
              </a:spcBef>
              <a:spcAft>
                <a:spcPts val="0"/>
              </a:spcAft>
              <a:buClr>
                <a:srgbClr val="888889"/>
              </a:buClr>
              <a:buSzPts val="1200"/>
              <a:buNone/>
              <a:defRPr>
                <a:solidFill>
                  <a:srgbClr val="888889"/>
                </a:solidFill>
              </a:defRPr>
            </a:lvl5pPr>
            <a:lvl6pPr lvl="5" algn="ctr">
              <a:spcBef>
                <a:spcPts val="400"/>
              </a:spcBef>
              <a:spcAft>
                <a:spcPts val="0"/>
              </a:spcAft>
              <a:buClr>
                <a:srgbClr val="888889"/>
              </a:buClr>
              <a:buSzPts val="2000"/>
              <a:buNone/>
              <a:defRPr>
                <a:solidFill>
                  <a:srgbClr val="888889"/>
                </a:solidFill>
              </a:defRPr>
            </a:lvl6pPr>
            <a:lvl7pPr lvl="6" algn="ctr">
              <a:spcBef>
                <a:spcPts val="400"/>
              </a:spcBef>
              <a:spcAft>
                <a:spcPts val="0"/>
              </a:spcAft>
              <a:buClr>
                <a:srgbClr val="888889"/>
              </a:buClr>
              <a:buSzPts val="2000"/>
              <a:buNone/>
              <a:defRPr>
                <a:solidFill>
                  <a:srgbClr val="888889"/>
                </a:solidFill>
              </a:defRPr>
            </a:lvl7pPr>
            <a:lvl8pPr lvl="7" algn="ctr">
              <a:spcBef>
                <a:spcPts val="400"/>
              </a:spcBef>
              <a:spcAft>
                <a:spcPts val="0"/>
              </a:spcAft>
              <a:buClr>
                <a:srgbClr val="888889"/>
              </a:buClr>
              <a:buSzPts val="2000"/>
              <a:buNone/>
              <a:defRPr>
                <a:solidFill>
                  <a:srgbClr val="888889"/>
                </a:solidFill>
              </a:defRPr>
            </a:lvl8pPr>
            <a:lvl9pPr lvl="8" algn="ctr">
              <a:spcBef>
                <a:spcPts val="400"/>
              </a:spcBef>
              <a:spcAft>
                <a:spcPts val="0"/>
              </a:spcAft>
              <a:buClr>
                <a:srgbClr val="888889"/>
              </a:buClr>
              <a:buSzPts val="2000"/>
              <a:buNone/>
              <a:defRPr>
                <a:solidFill>
                  <a:srgbClr val="88888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6"/>
        <p:cNvGrpSpPr/>
        <p:nvPr/>
      </p:nvGrpSpPr>
      <p:grpSpPr>
        <a:xfrm>
          <a:off x="0" y="0"/>
          <a:ext cx="0" cy="0"/>
          <a:chOff x="0" y="0"/>
          <a:chExt cx="0" cy="0"/>
        </a:xfrm>
      </p:grpSpPr>
      <p:sp>
        <p:nvSpPr>
          <p:cNvPr id="107" name="Google Shape;107;p113"/>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lvl="0" algn="l">
              <a:lnSpc>
                <a:spcPct val="166666"/>
              </a:lnSpc>
              <a:spcBef>
                <a:spcPts val="0"/>
              </a:spcBef>
              <a:spcAft>
                <a:spcPts val="0"/>
              </a:spcAft>
              <a:buClr>
                <a:srgbClr val="34444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13"/>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04800" algn="l">
              <a:spcBef>
                <a:spcPts val="240"/>
              </a:spcBef>
              <a:spcAft>
                <a:spcPts val="0"/>
              </a:spcAft>
              <a:buClr>
                <a:srgbClr val="344447"/>
              </a:buClr>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113"/>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5"/>
        <p:cNvGrpSpPr/>
        <p:nvPr/>
      </p:nvGrpSpPr>
      <p:grpSpPr>
        <a:xfrm>
          <a:off x="0" y="0"/>
          <a:ext cx="0" cy="0"/>
          <a:chOff x="0" y="0"/>
          <a:chExt cx="0" cy="0"/>
        </a:xfrm>
      </p:grpSpPr>
      <p:sp>
        <p:nvSpPr>
          <p:cNvPr id="116" name="Google Shape;116;p11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15"/>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p:cSld name="Title, Text, and Content">
    <p:spTree>
      <p:nvGrpSpPr>
        <p:cNvPr id="1" name="Shape 118"/>
        <p:cNvGrpSpPr/>
        <p:nvPr/>
      </p:nvGrpSpPr>
      <p:grpSpPr>
        <a:xfrm>
          <a:off x="0" y="0"/>
          <a:ext cx="0" cy="0"/>
          <a:chOff x="0" y="0"/>
          <a:chExt cx="0" cy="0"/>
        </a:xfrm>
      </p:grpSpPr>
      <p:sp>
        <p:nvSpPr>
          <p:cNvPr id="119" name="Google Shape;119;p116"/>
          <p:cNvSpPr txBox="1">
            <a:spLocks noGrp="1"/>
          </p:cNvSpPr>
          <p:nvPr>
            <p:ph type="body" idx="1"/>
          </p:nvPr>
        </p:nvSpPr>
        <p:spPr>
          <a:xfrm>
            <a:off x="381002" y="1333500"/>
            <a:ext cx="4038599" cy="127132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16"/>
          <p:cNvSpPr txBox="1">
            <a:spLocks noGrp="1"/>
          </p:cNvSpPr>
          <p:nvPr>
            <p:ph type="body" idx="2"/>
          </p:nvPr>
        </p:nvSpPr>
        <p:spPr>
          <a:xfrm>
            <a:off x="4572000" y="1333500"/>
            <a:ext cx="4038600" cy="127132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 name="Google Shape;121;p116"/>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16"/>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lvl="0" algn="ctr">
              <a:lnSpc>
                <a:spcPct val="66666"/>
              </a:lnSpc>
              <a:spcBef>
                <a:spcPts val="0"/>
              </a:spcBef>
              <a:spcAft>
                <a:spcPts val="0"/>
              </a:spcAft>
              <a:buClr>
                <a:srgbClr val="344447"/>
              </a:buClr>
              <a:buSzPts val="4500"/>
              <a:buFont typeface="Tahoma"/>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360"/>
              </a:spcBef>
              <a:spcAft>
                <a:spcPts val="0"/>
              </a:spcAft>
              <a:buClr>
                <a:srgbClr val="344447"/>
              </a:buClr>
              <a:buSzPts val="1800"/>
              <a:buNone/>
              <a:defRPr sz="1800"/>
            </a:lvl1pPr>
            <a:lvl2pPr lvl="1" algn="ctr">
              <a:lnSpc>
                <a:spcPct val="100000"/>
              </a:lnSpc>
              <a:spcBef>
                <a:spcPts val="300"/>
              </a:spcBef>
              <a:spcAft>
                <a:spcPts val="0"/>
              </a:spcAft>
              <a:buClr>
                <a:srgbClr val="344447"/>
              </a:buClr>
              <a:buSzPts val="1500"/>
              <a:buNone/>
              <a:defRPr sz="1500"/>
            </a:lvl2pPr>
            <a:lvl3pPr lvl="2" algn="ctr">
              <a:lnSpc>
                <a:spcPct val="100000"/>
              </a:lnSpc>
              <a:spcBef>
                <a:spcPts val="270"/>
              </a:spcBef>
              <a:spcAft>
                <a:spcPts val="0"/>
              </a:spcAft>
              <a:buClr>
                <a:srgbClr val="344447"/>
              </a:buClr>
              <a:buSzPts val="1350"/>
              <a:buNone/>
              <a:defRPr sz="1350"/>
            </a:lvl3pPr>
            <a:lvl4pPr lvl="3" algn="ctr">
              <a:lnSpc>
                <a:spcPct val="100000"/>
              </a:lnSpc>
              <a:spcBef>
                <a:spcPts val="240"/>
              </a:spcBef>
              <a:spcAft>
                <a:spcPts val="0"/>
              </a:spcAft>
              <a:buClr>
                <a:srgbClr val="344447"/>
              </a:buClr>
              <a:buSzPts val="1200"/>
              <a:buNone/>
              <a:defRPr sz="1200"/>
            </a:lvl4pPr>
            <a:lvl5pPr lvl="4" algn="ctr">
              <a:lnSpc>
                <a:spcPct val="100000"/>
              </a:lnSpc>
              <a:spcBef>
                <a:spcPts val="240"/>
              </a:spcBef>
              <a:spcAft>
                <a:spcPts val="0"/>
              </a:spcAft>
              <a:buClr>
                <a:srgbClr val="344447"/>
              </a:buClr>
              <a:buSzPts val="1200"/>
              <a:buNone/>
              <a:defRPr sz="1200"/>
            </a:lvl5pPr>
            <a:lvl6pPr lvl="5" algn="ctr">
              <a:lnSpc>
                <a:spcPct val="100000"/>
              </a:lnSpc>
              <a:spcBef>
                <a:spcPts val="240"/>
              </a:spcBef>
              <a:spcAft>
                <a:spcPts val="0"/>
              </a:spcAft>
              <a:buClr>
                <a:schemeClr val="dk1"/>
              </a:buClr>
              <a:buSzPts val="1200"/>
              <a:buNone/>
              <a:defRPr sz="1200"/>
            </a:lvl6pPr>
            <a:lvl7pPr lvl="6" algn="ctr">
              <a:lnSpc>
                <a:spcPct val="100000"/>
              </a:lnSpc>
              <a:spcBef>
                <a:spcPts val="240"/>
              </a:spcBef>
              <a:spcAft>
                <a:spcPts val="0"/>
              </a:spcAft>
              <a:buClr>
                <a:schemeClr val="dk1"/>
              </a:buClr>
              <a:buSzPts val="1200"/>
              <a:buNone/>
              <a:defRPr sz="1200"/>
            </a:lvl7pPr>
            <a:lvl8pPr lvl="7" algn="ctr">
              <a:lnSpc>
                <a:spcPct val="100000"/>
              </a:lnSpc>
              <a:spcBef>
                <a:spcPts val="240"/>
              </a:spcBef>
              <a:spcAft>
                <a:spcPts val="0"/>
              </a:spcAft>
              <a:buClr>
                <a:schemeClr val="dk1"/>
              </a:buClr>
              <a:buSzPts val="1200"/>
              <a:buNone/>
              <a:defRPr sz="1200"/>
            </a:lvl8pPr>
            <a:lvl9pPr lvl="8" algn="ctr">
              <a:lnSpc>
                <a:spcPct val="100000"/>
              </a:lnSpc>
              <a:spcBef>
                <a:spcPts val="240"/>
              </a:spcBef>
              <a:spcAft>
                <a:spcPts val="0"/>
              </a:spcAft>
              <a:buClr>
                <a:schemeClr val="dk1"/>
              </a:buClr>
              <a:buSzPts val="1200"/>
              <a:buNone/>
              <a:defRPr sz="1200"/>
            </a:lvl9pPr>
          </a:lstStyle>
          <a:p>
            <a:endParaRPr/>
          </a:p>
        </p:txBody>
      </p:sp>
      <p:sp>
        <p:nvSpPr>
          <p:cNvPr id="20" name="Google Shape;20;p17"/>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sl-SI"/>
              <a:t>‹#›</a:t>
            </a:fld>
            <a:endParaRPr/>
          </a:p>
        </p:txBody>
      </p:sp>
    </p:spTree>
    <p:extLst>
      <p:ext uri="{BB962C8B-B14F-4D97-AF65-F5344CB8AC3E}">
        <p14:creationId xmlns:p14="http://schemas.microsoft.com/office/powerpoint/2010/main" val="3750998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63335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4160832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366299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281921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996897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53758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Tree>
  </p:cSld>
  <p:clrMapOvr>
    <a:masterClrMapping/>
  </p:clrMapOvr>
  <p:transition>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466616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13871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28730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367644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644411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9561277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37420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497678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aslovna stran">
  <p:cSld name="naslovna stran">
    <p:spTree>
      <p:nvGrpSpPr>
        <p:cNvPr id="1" name="Shape 131"/>
        <p:cNvGrpSpPr/>
        <p:nvPr/>
      </p:nvGrpSpPr>
      <p:grpSpPr>
        <a:xfrm>
          <a:off x="0" y="0"/>
          <a:ext cx="0" cy="0"/>
          <a:chOff x="0" y="0"/>
          <a:chExt cx="0" cy="0"/>
        </a:xfrm>
      </p:grpSpPr>
      <p:sp>
        <p:nvSpPr>
          <p:cNvPr id="132" name="Google Shape;132;g94c9480fe8_1_947"/>
          <p:cNvSpPr txBox="1">
            <a:spLocks noGrp="1"/>
          </p:cNvSpPr>
          <p:nvPr>
            <p:ph type="dt" idx="10"/>
          </p:nvPr>
        </p:nvSpPr>
        <p:spPr>
          <a:xfrm>
            <a:off x="7235845" y="5233459"/>
            <a:ext cx="1070100" cy="291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3" name="Google Shape;133;g94c9480fe8_1_947"/>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g94c9480fe8_1_94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35" name="Google Shape;135;g94c9480fe8_1_947"/>
          <p:cNvSpPr txBox="1">
            <a:spLocks noGrp="1"/>
          </p:cNvSpPr>
          <p:nvPr>
            <p:ph type="ctrTitle"/>
          </p:nvPr>
        </p:nvSpPr>
        <p:spPr>
          <a:xfrm>
            <a:off x="322884" y="1346870"/>
            <a:ext cx="8397300" cy="1465200"/>
          </a:xfrm>
          <a:prstGeom prst="rect">
            <a:avLst/>
          </a:prstGeom>
          <a:noFill/>
          <a:ln>
            <a:noFill/>
          </a:ln>
        </p:spPr>
        <p:txBody>
          <a:bodyPr spcFirstLastPara="1" wrap="square" lIns="91425" tIns="45700" rIns="91425" bIns="45700" anchor="t" anchorCtr="0">
            <a:noAutofit/>
          </a:bodyPr>
          <a:lstStyle>
            <a:lvl1pPr lvl="0" algn="l" rtl="0">
              <a:lnSpc>
                <a:spcPct val="113636"/>
              </a:lnSpc>
              <a:spcBef>
                <a:spcPts val="0"/>
              </a:spcBef>
              <a:spcAft>
                <a:spcPts val="0"/>
              </a:spcAft>
              <a:buClr>
                <a:srgbClr val="344447"/>
              </a:buClr>
              <a:buSzPts val="4400"/>
              <a:buFont typeface="Tahoma"/>
              <a:buNone/>
              <a:defRPr sz="4400" b="1" cap="none">
                <a:solidFill>
                  <a:srgbClr val="344447"/>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6" name="Google Shape;136;g94c9480fe8_1_947"/>
          <p:cNvSpPr txBox="1">
            <a:spLocks noGrp="1"/>
          </p:cNvSpPr>
          <p:nvPr>
            <p:ph type="subTitle" idx="1"/>
          </p:nvPr>
        </p:nvSpPr>
        <p:spPr>
          <a:xfrm>
            <a:off x="326561" y="2816843"/>
            <a:ext cx="8389200" cy="21726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rtl="0">
              <a:spcBef>
                <a:spcPts val="360"/>
              </a:spcBef>
              <a:spcAft>
                <a:spcPts val="0"/>
              </a:spcAft>
              <a:buClr>
                <a:srgbClr val="888889"/>
              </a:buClr>
              <a:buSzPts val="1800"/>
              <a:buNone/>
              <a:defRPr>
                <a:solidFill>
                  <a:srgbClr val="888889"/>
                </a:solidFill>
              </a:defRPr>
            </a:lvl2pPr>
            <a:lvl3pPr lvl="2" algn="ctr" rtl="0">
              <a:spcBef>
                <a:spcPts val="320"/>
              </a:spcBef>
              <a:spcAft>
                <a:spcPts val="0"/>
              </a:spcAft>
              <a:buClr>
                <a:srgbClr val="888889"/>
              </a:buClr>
              <a:buSzPts val="1600"/>
              <a:buNone/>
              <a:defRPr>
                <a:solidFill>
                  <a:srgbClr val="888889"/>
                </a:solidFill>
              </a:defRPr>
            </a:lvl3pPr>
            <a:lvl4pPr lvl="3" algn="ctr" rtl="0">
              <a:spcBef>
                <a:spcPts val="280"/>
              </a:spcBef>
              <a:spcAft>
                <a:spcPts val="0"/>
              </a:spcAft>
              <a:buClr>
                <a:srgbClr val="888889"/>
              </a:buClr>
              <a:buSzPts val="1400"/>
              <a:buNone/>
              <a:defRPr>
                <a:solidFill>
                  <a:srgbClr val="888889"/>
                </a:solidFill>
              </a:defRPr>
            </a:lvl4pPr>
            <a:lvl5pPr lvl="4" algn="ctr" rtl="0">
              <a:spcBef>
                <a:spcPts val="240"/>
              </a:spcBef>
              <a:spcAft>
                <a:spcPts val="0"/>
              </a:spcAft>
              <a:buClr>
                <a:srgbClr val="888889"/>
              </a:buClr>
              <a:buSzPts val="1200"/>
              <a:buNone/>
              <a:defRPr>
                <a:solidFill>
                  <a:srgbClr val="888889"/>
                </a:solidFill>
              </a:defRPr>
            </a:lvl5pPr>
            <a:lvl6pPr lvl="5" algn="ctr" rtl="0">
              <a:spcBef>
                <a:spcPts val="400"/>
              </a:spcBef>
              <a:spcAft>
                <a:spcPts val="0"/>
              </a:spcAft>
              <a:buClr>
                <a:srgbClr val="888889"/>
              </a:buClr>
              <a:buSzPts val="2000"/>
              <a:buNone/>
              <a:defRPr>
                <a:solidFill>
                  <a:srgbClr val="888889"/>
                </a:solidFill>
              </a:defRPr>
            </a:lvl6pPr>
            <a:lvl7pPr lvl="6" algn="ctr" rtl="0">
              <a:spcBef>
                <a:spcPts val="400"/>
              </a:spcBef>
              <a:spcAft>
                <a:spcPts val="0"/>
              </a:spcAft>
              <a:buClr>
                <a:srgbClr val="888889"/>
              </a:buClr>
              <a:buSzPts val="2000"/>
              <a:buNone/>
              <a:defRPr>
                <a:solidFill>
                  <a:srgbClr val="888889"/>
                </a:solidFill>
              </a:defRPr>
            </a:lvl7pPr>
            <a:lvl8pPr lvl="7" algn="ctr" rtl="0">
              <a:spcBef>
                <a:spcPts val="400"/>
              </a:spcBef>
              <a:spcAft>
                <a:spcPts val="0"/>
              </a:spcAft>
              <a:buClr>
                <a:srgbClr val="888889"/>
              </a:buClr>
              <a:buSzPts val="2000"/>
              <a:buNone/>
              <a:defRPr>
                <a:solidFill>
                  <a:srgbClr val="888889"/>
                </a:solidFill>
              </a:defRPr>
            </a:lvl8pPr>
            <a:lvl9pPr lvl="8" algn="ctr" rtl="0">
              <a:spcBef>
                <a:spcPts val="400"/>
              </a:spcBef>
              <a:spcAft>
                <a:spcPts val="0"/>
              </a:spcAft>
              <a:buClr>
                <a:srgbClr val="888889"/>
              </a:buClr>
              <a:buSzPts val="2000"/>
              <a:buNone/>
              <a:defRPr>
                <a:solidFill>
                  <a:srgbClr val="888889"/>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7"/>
        <p:cNvGrpSpPr/>
        <p:nvPr/>
      </p:nvGrpSpPr>
      <p:grpSpPr>
        <a:xfrm>
          <a:off x="0" y="0"/>
          <a:ext cx="0" cy="0"/>
          <a:chOff x="0" y="0"/>
          <a:chExt cx="0" cy="0"/>
        </a:xfrm>
      </p:grpSpPr>
    </p:spTree>
  </p:cSld>
  <p:clrMapOvr>
    <a:masterClrMapping/>
  </p:clrMapOvr>
  <p:transition>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pis">
  <p:cSld name="opis">
    <p:spTree>
      <p:nvGrpSpPr>
        <p:cNvPr id="1" name="Shape 24"/>
        <p:cNvGrpSpPr/>
        <p:nvPr/>
      </p:nvGrpSpPr>
      <p:grpSpPr>
        <a:xfrm>
          <a:off x="0" y="0"/>
          <a:ext cx="0" cy="0"/>
          <a:chOff x="0" y="0"/>
          <a:chExt cx="0" cy="0"/>
        </a:xfrm>
      </p:grpSpPr>
      <p:sp>
        <p:nvSpPr>
          <p:cNvPr id="25" name="Google Shape;25;p10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0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7" name="Google Shape;27;p106"/>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28;p106"/>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rgbClr val="344447"/>
              </a:buClr>
              <a:buSzPts val="2000"/>
              <a:buChar char="•"/>
              <a:defRPr sz="2000"/>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04800" algn="l">
              <a:spcBef>
                <a:spcPts val="240"/>
              </a:spcBef>
              <a:spcAft>
                <a:spcPts val="0"/>
              </a:spcAft>
              <a:buClr>
                <a:srgbClr val="344447"/>
              </a:buClr>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pis">
  <p:cSld name="opis">
    <p:spTree>
      <p:nvGrpSpPr>
        <p:cNvPr id="1" name="Shape 138"/>
        <p:cNvGrpSpPr/>
        <p:nvPr/>
      </p:nvGrpSpPr>
      <p:grpSpPr>
        <a:xfrm>
          <a:off x="0" y="0"/>
          <a:ext cx="0" cy="0"/>
          <a:chOff x="0" y="0"/>
          <a:chExt cx="0" cy="0"/>
        </a:xfrm>
      </p:grpSpPr>
      <p:sp>
        <p:nvSpPr>
          <p:cNvPr id="139" name="Google Shape;139;g94c9480fe8_1_954"/>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g94c9480fe8_1_954"/>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41" name="Google Shape;141;g94c9480fe8_1_954"/>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g94c9480fe8_1_954"/>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04800" algn="l" rtl="0">
              <a:spcBef>
                <a:spcPts val="240"/>
              </a:spcBef>
              <a:spcAft>
                <a:spcPts val="0"/>
              </a:spcAft>
              <a:buClr>
                <a:srgbClr val="344447"/>
              </a:buClr>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naslovna stran">
  <p:cSld name="1_naslovna stran">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g94c9480fe8_1_959"/>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g94c9480fe8_1_95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46" name="Google Shape;146;g94c9480fe8_1_959"/>
          <p:cNvSpPr txBox="1">
            <a:spLocks noGrp="1"/>
          </p:cNvSpPr>
          <p:nvPr>
            <p:ph type="ctrTitle"/>
          </p:nvPr>
        </p:nvSpPr>
        <p:spPr>
          <a:xfrm>
            <a:off x="322884" y="439749"/>
            <a:ext cx="8397300" cy="663300"/>
          </a:xfrm>
          <a:prstGeom prst="rect">
            <a:avLst/>
          </a:prstGeom>
          <a:noFill/>
          <a:ln>
            <a:noFill/>
          </a:ln>
        </p:spPr>
        <p:txBody>
          <a:bodyPr spcFirstLastPara="1" wrap="square" lIns="91425" tIns="45700" rIns="91425" bIns="45700" anchor="t" anchorCtr="0">
            <a:noAutofit/>
          </a:bodyPr>
          <a:lstStyle>
            <a:lvl1pPr lvl="0" algn="l" rtl="0">
              <a:lnSpc>
                <a:spcPct val="125000"/>
              </a:lnSpc>
              <a:spcBef>
                <a:spcPts val="0"/>
              </a:spcBef>
              <a:spcAft>
                <a:spcPts val="0"/>
              </a:spcAft>
              <a:buClr>
                <a:srgbClr val="344447"/>
              </a:buClr>
              <a:buSzPts val="4000"/>
              <a:buFont typeface="Tahoma"/>
              <a:buNone/>
              <a:defRPr sz="4000" b="1" cap="none">
                <a:solidFill>
                  <a:srgbClr val="344447"/>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g94c9480fe8_1_959"/>
          <p:cNvSpPr txBox="1">
            <a:spLocks noGrp="1"/>
          </p:cNvSpPr>
          <p:nvPr>
            <p:ph type="subTitle" idx="1"/>
          </p:nvPr>
        </p:nvSpPr>
        <p:spPr>
          <a:xfrm>
            <a:off x="320424" y="1153498"/>
            <a:ext cx="8389200" cy="712200"/>
          </a:xfrm>
          <a:prstGeom prst="rect">
            <a:avLst/>
          </a:prstGeom>
          <a:noFill/>
          <a:ln>
            <a:noFill/>
          </a:ln>
        </p:spPr>
        <p:txBody>
          <a:bodyPr spcFirstLastPara="1" wrap="square" lIns="91425" tIns="45700" rIns="91425" bIns="45700" anchor="t" anchorCtr="0">
            <a:noAutofit/>
          </a:bodyPr>
          <a:lstStyle>
            <a:lvl1pPr lvl="0" algn="l" rtl="0">
              <a:lnSpc>
                <a:spcPct val="75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rtl="0">
              <a:spcBef>
                <a:spcPts val="360"/>
              </a:spcBef>
              <a:spcAft>
                <a:spcPts val="0"/>
              </a:spcAft>
              <a:buClr>
                <a:srgbClr val="888889"/>
              </a:buClr>
              <a:buSzPts val="1800"/>
              <a:buNone/>
              <a:defRPr>
                <a:solidFill>
                  <a:srgbClr val="888889"/>
                </a:solidFill>
              </a:defRPr>
            </a:lvl2pPr>
            <a:lvl3pPr lvl="2" algn="ctr" rtl="0">
              <a:spcBef>
                <a:spcPts val="320"/>
              </a:spcBef>
              <a:spcAft>
                <a:spcPts val="0"/>
              </a:spcAft>
              <a:buClr>
                <a:srgbClr val="888889"/>
              </a:buClr>
              <a:buSzPts val="1600"/>
              <a:buNone/>
              <a:defRPr>
                <a:solidFill>
                  <a:srgbClr val="888889"/>
                </a:solidFill>
              </a:defRPr>
            </a:lvl3pPr>
            <a:lvl4pPr lvl="3" algn="ctr" rtl="0">
              <a:spcBef>
                <a:spcPts val="280"/>
              </a:spcBef>
              <a:spcAft>
                <a:spcPts val="0"/>
              </a:spcAft>
              <a:buClr>
                <a:srgbClr val="888889"/>
              </a:buClr>
              <a:buSzPts val="1400"/>
              <a:buNone/>
              <a:defRPr>
                <a:solidFill>
                  <a:srgbClr val="888889"/>
                </a:solidFill>
              </a:defRPr>
            </a:lvl4pPr>
            <a:lvl5pPr lvl="4" algn="ctr" rtl="0">
              <a:spcBef>
                <a:spcPts val="240"/>
              </a:spcBef>
              <a:spcAft>
                <a:spcPts val="0"/>
              </a:spcAft>
              <a:buClr>
                <a:srgbClr val="888889"/>
              </a:buClr>
              <a:buSzPts val="1200"/>
              <a:buNone/>
              <a:defRPr>
                <a:solidFill>
                  <a:srgbClr val="888889"/>
                </a:solidFill>
              </a:defRPr>
            </a:lvl5pPr>
            <a:lvl6pPr lvl="5" algn="ctr" rtl="0">
              <a:spcBef>
                <a:spcPts val="400"/>
              </a:spcBef>
              <a:spcAft>
                <a:spcPts val="0"/>
              </a:spcAft>
              <a:buClr>
                <a:srgbClr val="888889"/>
              </a:buClr>
              <a:buSzPts val="2000"/>
              <a:buNone/>
              <a:defRPr>
                <a:solidFill>
                  <a:srgbClr val="888889"/>
                </a:solidFill>
              </a:defRPr>
            </a:lvl6pPr>
            <a:lvl7pPr lvl="6" algn="ctr" rtl="0">
              <a:spcBef>
                <a:spcPts val="400"/>
              </a:spcBef>
              <a:spcAft>
                <a:spcPts val="0"/>
              </a:spcAft>
              <a:buClr>
                <a:srgbClr val="888889"/>
              </a:buClr>
              <a:buSzPts val="2000"/>
              <a:buNone/>
              <a:defRPr>
                <a:solidFill>
                  <a:srgbClr val="888889"/>
                </a:solidFill>
              </a:defRPr>
            </a:lvl7pPr>
            <a:lvl8pPr lvl="7" algn="ctr" rtl="0">
              <a:spcBef>
                <a:spcPts val="400"/>
              </a:spcBef>
              <a:spcAft>
                <a:spcPts val="0"/>
              </a:spcAft>
              <a:buClr>
                <a:srgbClr val="888889"/>
              </a:buClr>
              <a:buSzPts val="2000"/>
              <a:buNone/>
              <a:defRPr>
                <a:solidFill>
                  <a:srgbClr val="888889"/>
                </a:solidFill>
              </a:defRPr>
            </a:lvl8pPr>
            <a:lvl9pPr lvl="8" algn="ctr" rtl="0">
              <a:spcBef>
                <a:spcPts val="400"/>
              </a:spcBef>
              <a:spcAft>
                <a:spcPts val="0"/>
              </a:spcAft>
              <a:buClr>
                <a:srgbClr val="888889"/>
              </a:buClr>
              <a:buSzPts val="2000"/>
              <a:buNone/>
              <a:defRPr>
                <a:solidFill>
                  <a:srgbClr val="888889"/>
                </a:solidFill>
              </a:defRPr>
            </a:lvl9pPr>
          </a:lstStyle>
          <a:p>
            <a:endParaRPr/>
          </a:p>
        </p:txBody>
      </p:sp>
      <p:sp>
        <p:nvSpPr>
          <p:cNvPr id="148" name="Google Shape;148;g94c9480fe8_1_959"/>
          <p:cNvSpPr/>
          <p:nvPr/>
        </p:nvSpPr>
        <p:spPr>
          <a:xfrm>
            <a:off x="0" y="0"/>
            <a:ext cx="9144000" cy="45600"/>
          </a:xfrm>
          <a:prstGeom prst="rect">
            <a:avLst/>
          </a:prstGeom>
          <a:solidFill>
            <a:srgbClr val="88B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eference">
  <p:cSld name="reference">
    <p:spTree>
      <p:nvGrpSpPr>
        <p:cNvPr id="1" name="Shape 149"/>
        <p:cNvGrpSpPr/>
        <p:nvPr/>
      </p:nvGrpSpPr>
      <p:grpSpPr>
        <a:xfrm>
          <a:off x="0" y="0"/>
          <a:ext cx="0" cy="0"/>
          <a:chOff x="0" y="0"/>
          <a:chExt cx="0" cy="0"/>
        </a:xfrm>
      </p:grpSpPr>
      <p:sp>
        <p:nvSpPr>
          <p:cNvPr id="150" name="Google Shape;150;g94c9480fe8_1_96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g94c9480fe8_1_965"/>
          <p:cNvSpPr txBox="1">
            <a:spLocks noGrp="1"/>
          </p:cNvSpPr>
          <p:nvPr>
            <p:ph type="body" idx="1"/>
          </p:nvPr>
        </p:nvSpPr>
        <p:spPr>
          <a:xfrm>
            <a:off x="349509" y="1419419"/>
            <a:ext cx="2520000" cy="16014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solidFill>
                  <a:srgbClr val="344447"/>
                </a:solidFill>
              </a:defRPr>
            </a:lvl1pPr>
            <a:lvl2pPr marL="914400" lvl="1" indent="-228600" algn="l" rtl="0">
              <a:spcBef>
                <a:spcPts val="360"/>
              </a:spcBef>
              <a:spcAft>
                <a:spcPts val="0"/>
              </a:spcAft>
              <a:buClr>
                <a:srgbClr val="344447"/>
              </a:buClr>
              <a:buSzPts val="1800"/>
              <a:buNone/>
              <a:defRPr>
                <a:solidFill>
                  <a:srgbClr val="344447"/>
                </a:solidFill>
              </a:defRPr>
            </a:lvl2pPr>
            <a:lvl3pPr marL="1371600" lvl="2" indent="-228600" algn="l" rtl="0">
              <a:spcBef>
                <a:spcPts val="320"/>
              </a:spcBef>
              <a:spcAft>
                <a:spcPts val="0"/>
              </a:spcAft>
              <a:buClr>
                <a:srgbClr val="344447"/>
              </a:buClr>
              <a:buSzPts val="1600"/>
              <a:buNone/>
              <a:defRPr>
                <a:solidFill>
                  <a:srgbClr val="344447"/>
                </a:solidFill>
              </a:defRPr>
            </a:lvl3pPr>
            <a:lvl4pPr marL="1828800" lvl="3" indent="-228600" algn="l" rtl="0">
              <a:spcBef>
                <a:spcPts val="300"/>
              </a:spcBef>
              <a:spcAft>
                <a:spcPts val="0"/>
              </a:spcAft>
              <a:buClr>
                <a:srgbClr val="344447"/>
              </a:buClr>
              <a:buSzPts val="1400"/>
              <a:buNone/>
              <a:defRPr>
                <a:solidFill>
                  <a:srgbClr val="344447"/>
                </a:solidFill>
              </a:defRPr>
            </a:lvl4pPr>
            <a:lvl5pPr marL="2286000" lvl="4" indent="-228600" algn="l" rtl="0">
              <a:spcBef>
                <a:spcPts val="300"/>
              </a:spcBef>
              <a:spcAft>
                <a:spcPts val="0"/>
              </a:spcAft>
              <a:buClr>
                <a:srgbClr val="344447"/>
              </a:buClr>
              <a:buSzPts val="1200"/>
              <a:buNone/>
              <a:defRPr>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2" name="Google Shape;152;g94c9480fe8_1_965"/>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53" name="Google Shape;153;g94c9480fe8_1_965"/>
          <p:cNvSpPr txBox="1">
            <a:spLocks noGrp="1"/>
          </p:cNvSpPr>
          <p:nvPr>
            <p:ph type="body" idx="2"/>
          </p:nvPr>
        </p:nvSpPr>
        <p:spPr>
          <a:xfrm>
            <a:off x="3369372" y="1421005"/>
            <a:ext cx="5222400" cy="16002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4" name="Google Shape;154;g94c9480fe8_1_965"/>
          <p:cNvSpPr txBox="1">
            <a:spLocks noGrp="1"/>
          </p:cNvSpPr>
          <p:nvPr>
            <p:ph type="body" idx="3"/>
          </p:nvPr>
        </p:nvSpPr>
        <p:spPr>
          <a:xfrm>
            <a:off x="347055" y="3326872"/>
            <a:ext cx="2520000" cy="16014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solidFill>
                  <a:srgbClr val="344447"/>
                </a:solidFill>
              </a:defRPr>
            </a:lvl1pPr>
            <a:lvl2pPr marL="914400" lvl="1" indent="-228600" algn="l" rtl="0">
              <a:spcBef>
                <a:spcPts val="360"/>
              </a:spcBef>
              <a:spcAft>
                <a:spcPts val="0"/>
              </a:spcAft>
              <a:buClr>
                <a:srgbClr val="344447"/>
              </a:buClr>
              <a:buSzPts val="1800"/>
              <a:buNone/>
              <a:defRPr>
                <a:solidFill>
                  <a:srgbClr val="344447"/>
                </a:solidFill>
              </a:defRPr>
            </a:lvl2pPr>
            <a:lvl3pPr marL="1371600" lvl="2" indent="-228600" algn="l" rtl="0">
              <a:spcBef>
                <a:spcPts val="320"/>
              </a:spcBef>
              <a:spcAft>
                <a:spcPts val="0"/>
              </a:spcAft>
              <a:buClr>
                <a:srgbClr val="344447"/>
              </a:buClr>
              <a:buSzPts val="1600"/>
              <a:buNone/>
              <a:defRPr>
                <a:solidFill>
                  <a:srgbClr val="344447"/>
                </a:solidFill>
              </a:defRPr>
            </a:lvl3pPr>
            <a:lvl4pPr marL="1828800" lvl="3" indent="-228600" algn="l" rtl="0">
              <a:spcBef>
                <a:spcPts val="300"/>
              </a:spcBef>
              <a:spcAft>
                <a:spcPts val="0"/>
              </a:spcAft>
              <a:buClr>
                <a:srgbClr val="344447"/>
              </a:buClr>
              <a:buSzPts val="1400"/>
              <a:buNone/>
              <a:defRPr>
                <a:solidFill>
                  <a:srgbClr val="344447"/>
                </a:solidFill>
              </a:defRPr>
            </a:lvl4pPr>
            <a:lvl5pPr marL="2286000" lvl="4" indent="-228600" algn="l" rtl="0">
              <a:spcBef>
                <a:spcPts val="300"/>
              </a:spcBef>
              <a:spcAft>
                <a:spcPts val="0"/>
              </a:spcAft>
              <a:buClr>
                <a:srgbClr val="344447"/>
              </a:buClr>
              <a:buSzPts val="1200"/>
              <a:buNone/>
              <a:defRPr>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5" name="Google Shape;155;g94c9480fe8_1_965"/>
          <p:cNvSpPr txBox="1">
            <a:spLocks noGrp="1"/>
          </p:cNvSpPr>
          <p:nvPr>
            <p:ph type="body" idx="4"/>
          </p:nvPr>
        </p:nvSpPr>
        <p:spPr>
          <a:xfrm>
            <a:off x="3366917" y="3328458"/>
            <a:ext cx="5243100" cy="16002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6" name="Google Shape;156;g94c9480fe8_1_965"/>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af?">
  <p:cSld name="graf?">
    <p:spTree>
      <p:nvGrpSpPr>
        <p:cNvPr id="1" name="Shape 157"/>
        <p:cNvGrpSpPr/>
        <p:nvPr/>
      </p:nvGrpSpPr>
      <p:grpSpPr>
        <a:xfrm>
          <a:off x="0" y="0"/>
          <a:ext cx="0" cy="0"/>
          <a:chOff x="0" y="0"/>
          <a:chExt cx="0" cy="0"/>
        </a:xfrm>
      </p:grpSpPr>
      <p:sp>
        <p:nvSpPr>
          <p:cNvPr id="158" name="Google Shape;158;g94c9480fe8_1_973"/>
          <p:cNvSpPr txBox="1">
            <a:spLocks noGrp="1"/>
          </p:cNvSpPr>
          <p:nvPr>
            <p:ph type="title"/>
          </p:nvPr>
        </p:nvSpPr>
        <p:spPr>
          <a:xfrm>
            <a:off x="360669" y="462634"/>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g94c9480fe8_1_973"/>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60" name="Google Shape;160;g94c9480fe8_1_973"/>
          <p:cNvSpPr txBox="1">
            <a:spLocks noGrp="1"/>
          </p:cNvSpPr>
          <p:nvPr>
            <p:ph type="body" idx="1"/>
          </p:nvPr>
        </p:nvSpPr>
        <p:spPr>
          <a:xfrm>
            <a:off x="368681" y="1414800"/>
            <a:ext cx="25161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1" name="Google Shape;161;g94c9480fe8_1_973"/>
          <p:cNvSpPr txBox="1">
            <a:spLocks noGrp="1"/>
          </p:cNvSpPr>
          <p:nvPr>
            <p:ph type="body" idx="2"/>
          </p:nvPr>
        </p:nvSpPr>
        <p:spPr>
          <a:xfrm>
            <a:off x="374818" y="1737083"/>
            <a:ext cx="37302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2" name="Google Shape;162;g94c9480fe8_1_973"/>
          <p:cNvSpPr txBox="1">
            <a:spLocks noGrp="1"/>
          </p:cNvSpPr>
          <p:nvPr>
            <p:ph type="body" idx="3"/>
          </p:nvPr>
        </p:nvSpPr>
        <p:spPr>
          <a:xfrm>
            <a:off x="368682" y="2064129"/>
            <a:ext cx="30690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3" name="Google Shape;163;g94c9480fe8_1_973"/>
          <p:cNvSpPr txBox="1">
            <a:spLocks noGrp="1"/>
          </p:cNvSpPr>
          <p:nvPr>
            <p:ph type="body" idx="4"/>
          </p:nvPr>
        </p:nvSpPr>
        <p:spPr>
          <a:xfrm>
            <a:off x="368681" y="2391175"/>
            <a:ext cx="41235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4" name="Google Shape;164;g94c9480fe8_1_973"/>
          <p:cNvSpPr txBox="1">
            <a:spLocks noGrp="1"/>
          </p:cNvSpPr>
          <p:nvPr>
            <p:ph type="body" idx="5"/>
          </p:nvPr>
        </p:nvSpPr>
        <p:spPr>
          <a:xfrm>
            <a:off x="368681" y="2713458"/>
            <a:ext cx="39243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5" name="Google Shape;165;g94c9480fe8_1_973"/>
          <p:cNvSpPr txBox="1">
            <a:spLocks noGrp="1"/>
          </p:cNvSpPr>
          <p:nvPr>
            <p:ph type="body" idx="6"/>
          </p:nvPr>
        </p:nvSpPr>
        <p:spPr>
          <a:xfrm>
            <a:off x="368681" y="3035741"/>
            <a:ext cx="26916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6" name="Google Shape;166;g94c9480fe8_1_973"/>
          <p:cNvSpPr txBox="1">
            <a:spLocks noGrp="1"/>
          </p:cNvSpPr>
          <p:nvPr>
            <p:ph type="body" idx="7"/>
          </p:nvPr>
        </p:nvSpPr>
        <p:spPr>
          <a:xfrm>
            <a:off x="368681" y="3358024"/>
            <a:ext cx="34008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7" name="Google Shape;167;g94c9480fe8_1_973"/>
          <p:cNvSpPr txBox="1">
            <a:spLocks noGrp="1"/>
          </p:cNvSpPr>
          <p:nvPr>
            <p:ph type="body" idx="8"/>
          </p:nvPr>
        </p:nvSpPr>
        <p:spPr>
          <a:xfrm>
            <a:off x="374818" y="3680307"/>
            <a:ext cx="30837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8" name="Google Shape;168;g94c9480fe8_1_973"/>
          <p:cNvSpPr txBox="1">
            <a:spLocks noGrp="1"/>
          </p:cNvSpPr>
          <p:nvPr>
            <p:ph type="body" idx="9"/>
          </p:nvPr>
        </p:nvSpPr>
        <p:spPr>
          <a:xfrm>
            <a:off x="368681" y="4007350"/>
            <a:ext cx="23463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9" name="Google Shape;169;g94c9480fe8_1_973"/>
          <p:cNvSpPr txBox="1">
            <a:spLocks noGrp="1"/>
          </p:cNvSpPr>
          <p:nvPr>
            <p:ph type="body" idx="13"/>
          </p:nvPr>
        </p:nvSpPr>
        <p:spPr>
          <a:xfrm>
            <a:off x="5163207" y="1335087"/>
            <a:ext cx="3466500" cy="36861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0" name="Google Shape;170;g94c9480fe8_1_973"/>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kreativni opis">
  <p:cSld name="kreativni opis">
    <p:spTree>
      <p:nvGrpSpPr>
        <p:cNvPr id="1" name="Shape 171"/>
        <p:cNvGrpSpPr/>
        <p:nvPr/>
      </p:nvGrpSpPr>
      <p:grpSpPr>
        <a:xfrm>
          <a:off x="0" y="0"/>
          <a:ext cx="0" cy="0"/>
          <a:chOff x="0" y="0"/>
          <a:chExt cx="0" cy="0"/>
        </a:xfrm>
      </p:grpSpPr>
      <p:sp>
        <p:nvSpPr>
          <p:cNvPr id="172" name="Google Shape;172;g94c9480fe8_1_987"/>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g94c9480fe8_1_98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74" name="Google Shape;174;g94c9480fe8_1_987"/>
          <p:cNvSpPr txBox="1">
            <a:spLocks noGrp="1"/>
          </p:cNvSpPr>
          <p:nvPr>
            <p:ph type="body" idx="1"/>
          </p:nvPr>
        </p:nvSpPr>
        <p:spPr>
          <a:xfrm rot="-2700000">
            <a:off x="277610"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5" name="Google Shape;175;g94c9480fe8_1_987"/>
          <p:cNvSpPr txBox="1">
            <a:spLocks noGrp="1"/>
          </p:cNvSpPr>
          <p:nvPr>
            <p:ph type="body" idx="2"/>
          </p:nvPr>
        </p:nvSpPr>
        <p:spPr>
          <a:xfrm rot="-2700000">
            <a:off x="729927" y="262001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6" name="Google Shape;176;g94c9480fe8_1_987"/>
          <p:cNvSpPr txBox="1">
            <a:spLocks noGrp="1"/>
          </p:cNvSpPr>
          <p:nvPr>
            <p:ph type="body" idx="3"/>
          </p:nvPr>
        </p:nvSpPr>
        <p:spPr>
          <a:xfrm rot="-2700000">
            <a:off x="962370" y="271510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7" name="Google Shape;177;g94c9480fe8_1_987"/>
          <p:cNvSpPr txBox="1">
            <a:spLocks noGrp="1"/>
          </p:cNvSpPr>
          <p:nvPr>
            <p:ph type="body" idx="4"/>
          </p:nvPr>
        </p:nvSpPr>
        <p:spPr>
          <a:xfrm rot="-2700000">
            <a:off x="975697" y="302844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8" name="Google Shape;178;g94c9480fe8_1_987"/>
          <p:cNvSpPr txBox="1">
            <a:spLocks noGrp="1"/>
          </p:cNvSpPr>
          <p:nvPr>
            <p:ph type="body" idx="5"/>
          </p:nvPr>
        </p:nvSpPr>
        <p:spPr>
          <a:xfrm rot="-2700000">
            <a:off x="1505887" y="2827576"/>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9" name="Google Shape;179;g94c9480fe8_1_987"/>
          <p:cNvSpPr txBox="1">
            <a:spLocks noGrp="1"/>
          </p:cNvSpPr>
          <p:nvPr>
            <p:ph type="body" idx="6"/>
          </p:nvPr>
        </p:nvSpPr>
        <p:spPr>
          <a:xfrm rot="-2700000">
            <a:off x="1621705" y="303850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0" name="Google Shape;180;g94c9480fe8_1_987"/>
          <p:cNvSpPr txBox="1">
            <a:spLocks noGrp="1"/>
          </p:cNvSpPr>
          <p:nvPr>
            <p:ph type="body" idx="7"/>
          </p:nvPr>
        </p:nvSpPr>
        <p:spPr>
          <a:xfrm rot="-2700000">
            <a:off x="2080922" y="290682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1" name="Google Shape;181;g94c9480fe8_1_987"/>
          <p:cNvSpPr txBox="1">
            <a:spLocks noGrp="1"/>
          </p:cNvSpPr>
          <p:nvPr>
            <p:ph type="body" idx="8"/>
          </p:nvPr>
        </p:nvSpPr>
        <p:spPr>
          <a:xfrm rot="-2700000">
            <a:off x="2117409" y="319821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2" name="Google Shape;182;g94c9480fe8_1_987"/>
          <p:cNvSpPr txBox="1">
            <a:spLocks noGrp="1"/>
          </p:cNvSpPr>
          <p:nvPr>
            <p:ph type="body" idx="9"/>
          </p:nvPr>
        </p:nvSpPr>
        <p:spPr>
          <a:xfrm rot="-2700000">
            <a:off x="2706983" y="293456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3" name="Google Shape;183;g94c9480fe8_1_987"/>
          <p:cNvSpPr txBox="1">
            <a:spLocks noGrp="1"/>
          </p:cNvSpPr>
          <p:nvPr>
            <p:ph type="body" idx="13"/>
          </p:nvPr>
        </p:nvSpPr>
        <p:spPr>
          <a:xfrm rot="-2700000">
            <a:off x="3161852" y="2808988"/>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4" name="Google Shape;184;g94c9480fe8_1_987"/>
          <p:cNvSpPr txBox="1">
            <a:spLocks noGrp="1"/>
          </p:cNvSpPr>
          <p:nvPr>
            <p:ph type="body" idx="14"/>
          </p:nvPr>
        </p:nvSpPr>
        <p:spPr>
          <a:xfrm rot="-2700000">
            <a:off x="3243228" y="305770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5" name="Google Shape;185;g94c9480fe8_1_987"/>
          <p:cNvSpPr txBox="1">
            <a:spLocks noGrp="1"/>
          </p:cNvSpPr>
          <p:nvPr>
            <p:ph type="body" idx="15"/>
          </p:nvPr>
        </p:nvSpPr>
        <p:spPr>
          <a:xfrm rot="-2700000">
            <a:off x="3580273" y="304917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6" name="Google Shape;186;g94c9480fe8_1_987"/>
          <p:cNvSpPr txBox="1">
            <a:spLocks noGrp="1"/>
          </p:cNvSpPr>
          <p:nvPr>
            <p:ph type="body" idx="16"/>
          </p:nvPr>
        </p:nvSpPr>
        <p:spPr>
          <a:xfrm rot="-2700000">
            <a:off x="4213735"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7" name="Google Shape;187;g94c9480fe8_1_987"/>
          <p:cNvSpPr txBox="1">
            <a:spLocks noGrp="1"/>
          </p:cNvSpPr>
          <p:nvPr>
            <p:ph type="body" idx="17"/>
          </p:nvPr>
        </p:nvSpPr>
        <p:spPr>
          <a:xfrm rot="-2700000">
            <a:off x="4651606" y="2635856"/>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8" name="Google Shape;188;g94c9480fe8_1_987"/>
          <p:cNvSpPr txBox="1">
            <a:spLocks noGrp="1"/>
          </p:cNvSpPr>
          <p:nvPr>
            <p:ph type="body" idx="18"/>
          </p:nvPr>
        </p:nvSpPr>
        <p:spPr>
          <a:xfrm rot="-2700000">
            <a:off x="4996331" y="262031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9" name="Google Shape;189;g94c9480fe8_1_987"/>
          <p:cNvSpPr txBox="1">
            <a:spLocks noGrp="1"/>
          </p:cNvSpPr>
          <p:nvPr>
            <p:ph type="body" idx="19"/>
          </p:nvPr>
        </p:nvSpPr>
        <p:spPr>
          <a:xfrm rot="-2700000">
            <a:off x="5200321"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0" name="Google Shape;190;g94c9480fe8_1_987"/>
          <p:cNvSpPr txBox="1">
            <a:spLocks noGrp="1"/>
          </p:cNvSpPr>
          <p:nvPr>
            <p:ph type="body" idx="20"/>
          </p:nvPr>
        </p:nvSpPr>
        <p:spPr>
          <a:xfrm rot="-2700000">
            <a:off x="5613724" y="266359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1" name="Google Shape;191;g94c9480fe8_1_987"/>
          <p:cNvSpPr txBox="1">
            <a:spLocks noGrp="1"/>
          </p:cNvSpPr>
          <p:nvPr>
            <p:ph type="body" idx="21"/>
          </p:nvPr>
        </p:nvSpPr>
        <p:spPr>
          <a:xfrm rot="-2700000">
            <a:off x="6070804" y="253801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2" name="Google Shape;192;g94c9480fe8_1_987"/>
          <p:cNvSpPr txBox="1">
            <a:spLocks noGrp="1"/>
          </p:cNvSpPr>
          <p:nvPr>
            <p:ph type="body" idx="22"/>
          </p:nvPr>
        </p:nvSpPr>
        <p:spPr>
          <a:xfrm rot="-2700000">
            <a:off x="6305799" y="2633113"/>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3" name="Google Shape;193;g94c9480fe8_1_987"/>
          <p:cNvSpPr txBox="1">
            <a:spLocks noGrp="1"/>
          </p:cNvSpPr>
          <p:nvPr>
            <p:ph type="body" idx="23"/>
          </p:nvPr>
        </p:nvSpPr>
        <p:spPr>
          <a:xfrm rot="-2700000">
            <a:off x="6285102" y="298302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4" name="Google Shape;194;g94c9480fe8_1_987"/>
          <p:cNvSpPr txBox="1">
            <a:spLocks noGrp="1"/>
          </p:cNvSpPr>
          <p:nvPr>
            <p:ph type="body" idx="24"/>
          </p:nvPr>
        </p:nvSpPr>
        <p:spPr>
          <a:xfrm rot="-2700000">
            <a:off x="6727584" y="286994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5" name="Google Shape;195;g94c9480fe8_1_987"/>
          <p:cNvSpPr txBox="1">
            <a:spLocks noGrp="1"/>
          </p:cNvSpPr>
          <p:nvPr>
            <p:ph type="body" idx="25"/>
          </p:nvPr>
        </p:nvSpPr>
        <p:spPr>
          <a:xfrm rot="-2700000">
            <a:off x="7182453"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6" name="Google Shape;196;g94c9480fe8_1_987"/>
          <p:cNvSpPr txBox="1">
            <a:spLocks noGrp="1"/>
          </p:cNvSpPr>
          <p:nvPr>
            <p:ph type="body" idx="26"/>
          </p:nvPr>
        </p:nvSpPr>
        <p:spPr>
          <a:xfrm rot="-2700000">
            <a:off x="-1295036" y="267121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7" name="Google Shape;197;g94c9480fe8_1_987"/>
          <p:cNvSpPr txBox="1">
            <a:spLocks noGrp="1"/>
          </p:cNvSpPr>
          <p:nvPr>
            <p:ph type="body" idx="27"/>
          </p:nvPr>
        </p:nvSpPr>
        <p:spPr>
          <a:xfrm rot="-2700000">
            <a:off x="-1060041" y="276631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8" name="Google Shape;198;g94c9480fe8_1_987"/>
          <p:cNvSpPr txBox="1">
            <a:spLocks noGrp="1"/>
          </p:cNvSpPr>
          <p:nvPr>
            <p:ph type="body" idx="28"/>
          </p:nvPr>
        </p:nvSpPr>
        <p:spPr>
          <a:xfrm rot="-2700000">
            <a:off x="-649141" y="268463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9" name="Google Shape;199;g94c9480fe8_1_987"/>
          <p:cNvSpPr txBox="1">
            <a:spLocks noGrp="1"/>
          </p:cNvSpPr>
          <p:nvPr>
            <p:ph type="body" idx="29"/>
          </p:nvPr>
        </p:nvSpPr>
        <p:spPr>
          <a:xfrm rot="-2700000">
            <a:off x="-638256" y="300314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0" name="Google Shape;200;g94c9480fe8_1_987"/>
          <p:cNvSpPr txBox="1">
            <a:spLocks noGrp="1"/>
          </p:cNvSpPr>
          <p:nvPr>
            <p:ph type="body" idx="30"/>
          </p:nvPr>
        </p:nvSpPr>
        <p:spPr>
          <a:xfrm rot="-2700000">
            <a:off x="-183387" y="2878783"/>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1" name="Google Shape;201;g94c9480fe8_1_987"/>
          <p:cNvSpPr txBox="1">
            <a:spLocks noGrp="1"/>
          </p:cNvSpPr>
          <p:nvPr>
            <p:ph type="body" idx="31"/>
          </p:nvPr>
        </p:nvSpPr>
        <p:spPr>
          <a:xfrm rot="-2700000">
            <a:off x="7686236" y="257368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2" name="Google Shape;202;g94c9480fe8_1_987"/>
          <p:cNvSpPr txBox="1">
            <a:spLocks noGrp="1"/>
          </p:cNvSpPr>
          <p:nvPr>
            <p:ph type="body" idx="32"/>
          </p:nvPr>
        </p:nvSpPr>
        <p:spPr>
          <a:xfrm rot="-2700000">
            <a:off x="7767612" y="282239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3" name="Google Shape;203;g94c9480fe8_1_987"/>
          <p:cNvSpPr txBox="1">
            <a:spLocks noGrp="1"/>
          </p:cNvSpPr>
          <p:nvPr>
            <p:ph type="body" idx="33"/>
          </p:nvPr>
        </p:nvSpPr>
        <p:spPr>
          <a:xfrm rot="-2700000">
            <a:off x="8104657" y="281386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4" name="Google Shape;204;g94c9480fe8_1_987"/>
          <p:cNvSpPr txBox="1">
            <a:spLocks noGrp="1"/>
          </p:cNvSpPr>
          <p:nvPr>
            <p:ph type="body" idx="34"/>
          </p:nvPr>
        </p:nvSpPr>
        <p:spPr>
          <a:xfrm rot="-2700000">
            <a:off x="8738119" y="251027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5" name="Google Shape;205;g94c9480fe8_1_987"/>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pis projekta">
  <p:cSld name="opis projekta">
    <p:spTree>
      <p:nvGrpSpPr>
        <p:cNvPr id="1" name="Shape 206"/>
        <p:cNvGrpSpPr/>
        <p:nvPr/>
      </p:nvGrpSpPr>
      <p:grpSpPr>
        <a:xfrm>
          <a:off x="0" y="0"/>
          <a:ext cx="0" cy="0"/>
          <a:chOff x="0" y="0"/>
          <a:chExt cx="0" cy="0"/>
        </a:xfrm>
      </p:grpSpPr>
      <p:sp>
        <p:nvSpPr>
          <p:cNvPr id="207" name="Google Shape;207;g94c9480fe8_1_1022"/>
          <p:cNvSpPr txBox="1">
            <a:spLocks noGrp="1"/>
          </p:cNvSpPr>
          <p:nvPr>
            <p:ph type="body" idx="1"/>
          </p:nvPr>
        </p:nvSpPr>
        <p:spPr>
          <a:xfrm>
            <a:off x="360994" y="1775942"/>
            <a:ext cx="2124000" cy="28035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rgbClr val="344447"/>
              </a:buClr>
              <a:buSzPts val="1400"/>
              <a:buNone/>
              <a:defRPr sz="1400">
                <a:solidFill>
                  <a:srgbClr val="344447"/>
                </a:solidFill>
              </a:defRPr>
            </a:lvl1pPr>
            <a:lvl2pPr marL="914400" lvl="1" indent="-228600" algn="l" rtl="0">
              <a:spcBef>
                <a:spcPts val="280"/>
              </a:spcBef>
              <a:spcAft>
                <a:spcPts val="0"/>
              </a:spcAft>
              <a:buClr>
                <a:srgbClr val="344447"/>
              </a:buClr>
              <a:buSzPts val="1400"/>
              <a:buNone/>
              <a:defRPr sz="1400">
                <a:solidFill>
                  <a:srgbClr val="344447"/>
                </a:solidFill>
              </a:defRPr>
            </a:lvl2pPr>
            <a:lvl3pPr marL="1371600" lvl="2" indent="-228600" algn="l" rtl="0">
              <a:spcBef>
                <a:spcPts val="280"/>
              </a:spcBef>
              <a:spcAft>
                <a:spcPts val="0"/>
              </a:spcAft>
              <a:buClr>
                <a:srgbClr val="344447"/>
              </a:buClr>
              <a:buSzPts val="1400"/>
              <a:buNone/>
              <a:defRPr sz="1400">
                <a:solidFill>
                  <a:srgbClr val="344447"/>
                </a:solidFill>
              </a:defRPr>
            </a:lvl3pPr>
            <a:lvl4pPr marL="1828800" lvl="3" indent="-228600" algn="l" rtl="0">
              <a:spcBef>
                <a:spcPts val="280"/>
              </a:spcBef>
              <a:spcAft>
                <a:spcPts val="0"/>
              </a:spcAft>
              <a:buClr>
                <a:srgbClr val="344447"/>
              </a:buClr>
              <a:buSzPts val="1400"/>
              <a:buNone/>
              <a:defRPr sz="1400">
                <a:solidFill>
                  <a:srgbClr val="344447"/>
                </a:solidFill>
              </a:defRPr>
            </a:lvl4pPr>
            <a:lvl5pPr marL="2286000" lvl="4" indent="-228600" algn="l" rtl="0">
              <a:spcBef>
                <a:spcPts val="280"/>
              </a:spcBef>
              <a:spcAft>
                <a:spcPts val="0"/>
              </a:spcAft>
              <a:buClr>
                <a:srgbClr val="344447"/>
              </a:buClr>
              <a:buSzPts val="1400"/>
              <a:buNone/>
              <a:defRPr sz="1400">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8" name="Google Shape;208;g94c9480fe8_1_1022"/>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209" name="Google Shape;209;g94c9480fe8_1_1022"/>
          <p:cNvPicPr preferRelativeResize="0"/>
          <p:nvPr/>
        </p:nvPicPr>
        <p:blipFill rotWithShape="1">
          <a:blip r:embed="rId2">
            <a:alphaModFix/>
          </a:blip>
          <a:srcRect/>
          <a:stretch/>
        </p:blipFill>
        <p:spPr>
          <a:xfrm>
            <a:off x="2941934" y="598161"/>
            <a:ext cx="6003582" cy="4404717"/>
          </a:xfrm>
          <a:prstGeom prst="rect">
            <a:avLst/>
          </a:prstGeom>
          <a:noFill/>
          <a:ln>
            <a:noFill/>
          </a:ln>
        </p:spPr>
      </p:pic>
      <p:sp>
        <p:nvSpPr>
          <p:cNvPr id="210" name="Google Shape;210;g94c9480fe8_1_1022"/>
          <p:cNvSpPr>
            <a:spLocks noGrp="1"/>
          </p:cNvSpPr>
          <p:nvPr>
            <p:ph type="pic" idx="2"/>
          </p:nvPr>
        </p:nvSpPr>
        <p:spPr>
          <a:xfrm>
            <a:off x="3331066" y="977353"/>
            <a:ext cx="5104800" cy="3333600"/>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1" name="Google Shape;211;g94c9480fe8_1_1022"/>
          <p:cNvSpPr txBox="1">
            <a:spLocks noGrp="1"/>
          </p:cNvSpPr>
          <p:nvPr>
            <p:ph type="body" idx="3"/>
          </p:nvPr>
        </p:nvSpPr>
        <p:spPr>
          <a:xfrm>
            <a:off x="472560" y="1511301"/>
            <a:ext cx="2162700" cy="236400"/>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l" rtl="0">
              <a:spcBef>
                <a:spcPts val="240"/>
              </a:spcBef>
              <a:spcAft>
                <a:spcPts val="0"/>
              </a:spcAft>
              <a:buClr>
                <a:schemeClr val="lt1"/>
              </a:buClr>
              <a:buSzPts val="1200"/>
              <a:buNone/>
              <a:defRPr sz="1200" cap="none">
                <a:solidFill>
                  <a:schemeClr val="lt1"/>
                </a:solidFill>
                <a:latin typeface="Tahoma"/>
                <a:ea typeface="Tahoma"/>
                <a:cs typeface="Tahoma"/>
                <a:sym typeface="Tahoma"/>
              </a:defRPr>
            </a:lvl1pPr>
            <a:lvl2pPr marL="914400" lvl="1"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2pPr>
            <a:lvl3pPr marL="1371600" lvl="2"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3pPr>
            <a:lvl4pPr marL="1828800" lvl="3"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4pPr>
            <a:lvl5pPr marL="2286000" lvl="4"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2" name="Google Shape;212;g94c9480fe8_1_1022"/>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g94c9480fe8_1_1022"/>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pis projekta 2">
  <p:cSld name="opis projekta 2">
    <p:spTree>
      <p:nvGrpSpPr>
        <p:cNvPr id="1" name="Shape 214"/>
        <p:cNvGrpSpPr/>
        <p:nvPr/>
      </p:nvGrpSpPr>
      <p:grpSpPr>
        <a:xfrm>
          <a:off x="0" y="0"/>
          <a:ext cx="0" cy="0"/>
          <a:chOff x="0" y="0"/>
          <a:chExt cx="0" cy="0"/>
        </a:xfrm>
      </p:grpSpPr>
      <p:sp>
        <p:nvSpPr>
          <p:cNvPr id="215" name="Google Shape;215;g94c9480fe8_1_1030"/>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216" name="Google Shape;216;g94c9480fe8_1_1030"/>
          <p:cNvPicPr preferRelativeResize="0"/>
          <p:nvPr/>
        </p:nvPicPr>
        <p:blipFill rotWithShape="1">
          <a:blip r:embed="rId2">
            <a:alphaModFix/>
          </a:blip>
          <a:srcRect/>
          <a:stretch/>
        </p:blipFill>
        <p:spPr>
          <a:xfrm>
            <a:off x="1713668" y="857087"/>
            <a:ext cx="5753148" cy="4410001"/>
          </a:xfrm>
          <a:prstGeom prst="rect">
            <a:avLst/>
          </a:prstGeom>
          <a:noFill/>
          <a:ln>
            <a:noFill/>
          </a:ln>
        </p:spPr>
      </p:pic>
      <p:sp>
        <p:nvSpPr>
          <p:cNvPr id="217" name="Google Shape;217;g94c9480fe8_1_1030"/>
          <p:cNvSpPr>
            <a:spLocks noGrp="1"/>
          </p:cNvSpPr>
          <p:nvPr>
            <p:ph type="pic" idx="2"/>
          </p:nvPr>
        </p:nvSpPr>
        <p:spPr>
          <a:xfrm>
            <a:off x="1844969" y="1274541"/>
            <a:ext cx="5398200" cy="3890700"/>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8" name="Google Shape;218;g94c9480fe8_1_1030"/>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g94c9480fe8_1_103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0"/>
        <p:cNvGrpSpPr/>
        <p:nvPr/>
      </p:nvGrpSpPr>
      <p:grpSpPr>
        <a:xfrm>
          <a:off x="0" y="0"/>
          <a:ext cx="0" cy="0"/>
          <a:chOff x="0" y="0"/>
          <a:chExt cx="0" cy="0"/>
        </a:xfrm>
      </p:grpSpPr>
      <p:sp>
        <p:nvSpPr>
          <p:cNvPr id="221" name="Google Shape;221;g94c9480fe8_1_1036"/>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lvl="0" algn="l" rtl="0">
              <a:lnSpc>
                <a:spcPct val="166666"/>
              </a:lnSpc>
              <a:spcBef>
                <a:spcPts val="0"/>
              </a:spcBef>
              <a:spcAft>
                <a:spcPts val="0"/>
              </a:spcAft>
              <a:buClr>
                <a:srgbClr val="344447"/>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2" name="Google Shape;222;g94c9480fe8_1_1036"/>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04800" algn="l" rtl="0">
              <a:spcBef>
                <a:spcPts val="240"/>
              </a:spcBef>
              <a:spcAft>
                <a:spcPts val="0"/>
              </a:spcAft>
              <a:buClr>
                <a:srgbClr val="344447"/>
              </a:buClr>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3" name="Google Shape;223;g94c9480fe8_1_1036"/>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4"/>
        <p:cNvGrpSpPr/>
        <p:nvPr/>
      </p:nvGrpSpPr>
      <p:grpSpPr>
        <a:xfrm>
          <a:off x="0" y="0"/>
          <a:ext cx="0" cy="0"/>
          <a:chOff x="0" y="0"/>
          <a:chExt cx="0" cy="0"/>
        </a:xfrm>
      </p:grpSpPr>
      <p:sp>
        <p:nvSpPr>
          <p:cNvPr id="225" name="Google Shape;225;g94c9480fe8_1_1040"/>
          <p:cNvSpPr txBox="1">
            <a:spLocks noGrp="1"/>
          </p:cNvSpPr>
          <p:nvPr>
            <p:ph type="body" idx="1"/>
          </p:nvPr>
        </p:nvSpPr>
        <p:spPr>
          <a:xfrm>
            <a:off x="381001" y="1333500"/>
            <a:ext cx="4124400" cy="14604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17500" algn="l" rtl="0">
              <a:spcBef>
                <a:spcPts val="280"/>
              </a:spcBef>
              <a:spcAft>
                <a:spcPts val="0"/>
              </a:spcAft>
              <a:buClr>
                <a:srgbClr val="344447"/>
              </a:buClr>
              <a:buSzPts val="1400"/>
              <a:buChar char="»"/>
              <a:defRPr sz="14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6" name="Google Shape;226;g94c9480fe8_1_1040"/>
          <p:cNvSpPr txBox="1">
            <a:spLocks noGrp="1"/>
          </p:cNvSpPr>
          <p:nvPr>
            <p:ph type="body" idx="2"/>
          </p:nvPr>
        </p:nvSpPr>
        <p:spPr>
          <a:xfrm>
            <a:off x="4657726" y="1333500"/>
            <a:ext cx="3952800" cy="14142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17500" algn="l" rtl="0">
              <a:spcBef>
                <a:spcPts val="280"/>
              </a:spcBef>
              <a:spcAft>
                <a:spcPts val="0"/>
              </a:spcAft>
              <a:buClr>
                <a:srgbClr val="344447"/>
              </a:buClr>
              <a:buSzPts val="1400"/>
              <a:buChar char="»"/>
              <a:defRPr sz="14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7" name="Google Shape;227;g94c9480fe8_1_104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g94c9480fe8_1_1040"/>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9"/>
        <p:cNvGrpSpPr/>
        <p:nvPr/>
      </p:nvGrpSpPr>
      <p:grpSpPr>
        <a:xfrm>
          <a:off x="0" y="0"/>
          <a:ext cx="0" cy="0"/>
          <a:chOff x="0" y="0"/>
          <a:chExt cx="0" cy="0"/>
        </a:xfrm>
      </p:grpSpPr>
      <p:sp>
        <p:nvSpPr>
          <p:cNvPr id="230" name="Google Shape;230;g94c9480fe8_1_104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g94c9480fe8_1_1045"/>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naslovna stran">
  <p:cSld name="1_naslovna stran">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107"/>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2" name="Google Shape;32;p107"/>
          <p:cNvSpPr txBox="1">
            <a:spLocks noGrp="1"/>
          </p:cNvSpPr>
          <p:nvPr>
            <p:ph type="ctrTitle"/>
          </p:nvPr>
        </p:nvSpPr>
        <p:spPr>
          <a:xfrm>
            <a:off x="322884" y="439749"/>
            <a:ext cx="8397228" cy="663338"/>
          </a:xfrm>
          <a:prstGeom prst="rect">
            <a:avLst/>
          </a:prstGeom>
          <a:noFill/>
          <a:ln>
            <a:noFill/>
          </a:ln>
        </p:spPr>
        <p:txBody>
          <a:bodyPr spcFirstLastPara="1" wrap="square" lIns="91425" tIns="45700" rIns="91425" bIns="45700" anchor="t" anchorCtr="0">
            <a:noAutofit/>
          </a:bodyPr>
          <a:lstStyle>
            <a:lvl1pPr lvl="0" algn="l">
              <a:lnSpc>
                <a:spcPct val="125000"/>
              </a:lnSpc>
              <a:spcBef>
                <a:spcPts val="0"/>
              </a:spcBef>
              <a:spcAft>
                <a:spcPts val="0"/>
              </a:spcAft>
              <a:buClr>
                <a:srgbClr val="344447"/>
              </a:buClr>
              <a:buSzPts val="4000"/>
              <a:buFont typeface="Tahoma"/>
              <a:buNone/>
              <a:defRPr sz="4000" b="1" cap="none">
                <a:solidFill>
                  <a:srgbClr val="344447"/>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07"/>
          <p:cNvSpPr txBox="1">
            <a:spLocks noGrp="1"/>
          </p:cNvSpPr>
          <p:nvPr>
            <p:ph type="subTitle" idx="1"/>
          </p:nvPr>
        </p:nvSpPr>
        <p:spPr>
          <a:xfrm>
            <a:off x="320424" y="1153498"/>
            <a:ext cx="8389316" cy="712123"/>
          </a:xfrm>
          <a:prstGeom prst="rect">
            <a:avLst/>
          </a:prstGeom>
          <a:noFill/>
          <a:ln>
            <a:noFill/>
          </a:ln>
        </p:spPr>
        <p:txBody>
          <a:bodyPr spcFirstLastPara="1" wrap="square" lIns="91425" tIns="45700" rIns="91425" bIns="45700" anchor="t" anchorCtr="0">
            <a:normAutofit/>
          </a:bodyPr>
          <a:lstStyle>
            <a:lvl1pPr lvl="0" algn="l">
              <a:lnSpc>
                <a:spcPct val="75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a:spcBef>
                <a:spcPts val="360"/>
              </a:spcBef>
              <a:spcAft>
                <a:spcPts val="0"/>
              </a:spcAft>
              <a:buClr>
                <a:srgbClr val="888889"/>
              </a:buClr>
              <a:buSzPts val="1800"/>
              <a:buNone/>
              <a:defRPr>
                <a:solidFill>
                  <a:srgbClr val="888889"/>
                </a:solidFill>
              </a:defRPr>
            </a:lvl2pPr>
            <a:lvl3pPr lvl="2" algn="ctr">
              <a:spcBef>
                <a:spcPts val="320"/>
              </a:spcBef>
              <a:spcAft>
                <a:spcPts val="0"/>
              </a:spcAft>
              <a:buClr>
                <a:srgbClr val="888889"/>
              </a:buClr>
              <a:buSzPts val="1600"/>
              <a:buNone/>
              <a:defRPr>
                <a:solidFill>
                  <a:srgbClr val="888889"/>
                </a:solidFill>
              </a:defRPr>
            </a:lvl3pPr>
            <a:lvl4pPr lvl="3" algn="ctr">
              <a:spcBef>
                <a:spcPts val="280"/>
              </a:spcBef>
              <a:spcAft>
                <a:spcPts val="0"/>
              </a:spcAft>
              <a:buClr>
                <a:srgbClr val="888889"/>
              </a:buClr>
              <a:buSzPts val="1400"/>
              <a:buNone/>
              <a:defRPr>
                <a:solidFill>
                  <a:srgbClr val="888889"/>
                </a:solidFill>
              </a:defRPr>
            </a:lvl4pPr>
            <a:lvl5pPr lvl="4" algn="ctr">
              <a:spcBef>
                <a:spcPts val="240"/>
              </a:spcBef>
              <a:spcAft>
                <a:spcPts val="0"/>
              </a:spcAft>
              <a:buClr>
                <a:srgbClr val="888889"/>
              </a:buClr>
              <a:buSzPts val="1200"/>
              <a:buNone/>
              <a:defRPr>
                <a:solidFill>
                  <a:srgbClr val="888889"/>
                </a:solidFill>
              </a:defRPr>
            </a:lvl5pPr>
            <a:lvl6pPr lvl="5" algn="ctr">
              <a:spcBef>
                <a:spcPts val="400"/>
              </a:spcBef>
              <a:spcAft>
                <a:spcPts val="0"/>
              </a:spcAft>
              <a:buClr>
                <a:srgbClr val="888889"/>
              </a:buClr>
              <a:buSzPts val="2000"/>
              <a:buNone/>
              <a:defRPr>
                <a:solidFill>
                  <a:srgbClr val="888889"/>
                </a:solidFill>
              </a:defRPr>
            </a:lvl6pPr>
            <a:lvl7pPr lvl="6" algn="ctr">
              <a:spcBef>
                <a:spcPts val="400"/>
              </a:spcBef>
              <a:spcAft>
                <a:spcPts val="0"/>
              </a:spcAft>
              <a:buClr>
                <a:srgbClr val="888889"/>
              </a:buClr>
              <a:buSzPts val="2000"/>
              <a:buNone/>
              <a:defRPr>
                <a:solidFill>
                  <a:srgbClr val="888889"/>
                </a:solidFill>
              </a:defRPr>
            </a:lvl7pPr>
            <a:lvl8pPr lvl="7" algn="ctr">
              <a:spcBef>
                <a:spcPts val="400"/>
              </a:spcBef>
              <a:spcAft>
                <a:spcPts val="0"/>
              </a:spcAft>
              <a:buClr>
                <a:srgbClr val="888889"/>
              </a:buClr>
              <a:buSzPts val="2000"/>
              <a:buNone/>
              <a:defRPr>
                <a:solidFill>
                  <a:srgbClr val="888889"/>
                </a:solidFill>
              </a:defRPr>
            </a:lvl8pPr>
            <a:lvl9pPr lvl="8" algn="ctr">
              <a:spcBef>
                <a:spcPts val="400"/>
              </a:spcBef>
              <a:spcAft>
                <a:spcPts val="0"/>
              </a:spcAft>
              <a:buClr>
                <a:srgbClr val="888889"/>
              </a:buClr>
              <a:buSzPts val="2000"/>
              <a:buNone/>
              <a:defRPr>
                <a:solidFill>
                  <a:srgbClr val="888889"/>
                </a:solidFill>
              </a:defRPr>
            </a:lvl9pPr>
          </a:lstStyle>
          <a:p>
            <a:endParaRPr/>
          </a:p>
        </p:txBody>
      </p:sp>
      <p:sp>
        <p:nvSpPr>
          <p:cNvPr id="34" name="Google Shape;34;p107"/>
          <p:cNvSpPr/>
          <p:nvPr/>
        </p:nvSpPr>
        <p:spPr>
          <a:xfrm>
            <a:off x="0" y="0"/>
            <a:ext cx="9144000" cy="45719"/>
          </a:xfrm>
          <a:prstGeom prst="rect">
            <a:avLst/>
          </a:prstGeom>
          <a:solidFill>
            <a:srgbClr val="88B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Text, and Content">
  <p:cSld name="Title, Text, and Content">
    <p:spTree>
      <p:nvGrpSpPr>
        <p:cNvPr id="1" name="Shape 232"/>
        <p:cNvGrpSpPr/>
        <p:nvPr/>
      </p:nvGrpSpPr>
      <p:grpSpPr>
        <a:xfrm>
          <a:off x="0" y="0"/>
          <a:ext cx="0" cy="0"/>
          <a:chOff x="0" y="0"/>
          <a:chExt cx="0" cy="0"/>
        </a:xfrm>
      </p:grpSpPr>
      <p:sp>
        <p:nvSpPr>
          <p:cNvPr id="233" name="Google Shape;233;g94c9480fe8_1_1048"/>
          <p:cNvSpPr txBox="1">
            <a:spLocks noGrp="1"/>
          </p:cNvSpPr>
          <p:nvPr>
            <p:ph type="body" idx="1"/>
          </p:nvPr>
        </p:nvSpPr>
        <p:spPr>
          <a:xfrm>
            <a:off x="381002" y="1333500"/>
            <a:ext cx="4038600" cy="1271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4" name="Google Shape;234;g94c9480fe8_1_1048"/>
          <p:cNvSpPr txBox="1">
            <a:spLocks noGrp="1"/>
          </p:cNvSpPr>
          <p:nvPr>
            <p:ph type="body" idx="2"/>
          </p:nvPr>
        </p:nvSpPr>
        <p:spPr>
          <a:xfrm>
            <a:off x="4572000" y="1333500"/>
            <a:ext cx="4038600" cy="1271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5" name="Google Shape;235;g94c9480fe8_1_1048"/>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g94c9480fe8_1_1048"/>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533349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5256732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219137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1914993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097572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6441174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8464910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0975668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887694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ference">
  <p:cSld name="reference">
    <p:spTree>
      <p:nvGrpSpPr>
        <p:cNvPr id="1" name="Shape 35"/>
        <p:cNvGrpSpPr/>
        <p:nvPr/>
      </p:nvGrpSpPr>
      <p:grpSpPr>
        <a:xfrm>
          <a:off x="0" y="0"/>
          <a:ext cx="0" cy="0"/>
          <a:chOff x="0" y="0"/>
          <a:chExt cx="0" cy="0"/>
        </a:xfrm>
      </p:grpSpPr>
      <p:sp>
        <p:nvSpPr>
          <p:cNvPr id="36" name="Google Shape;36;p108"/>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08"/>
          <p:cNvSpPr txBox="1">
            <a:spLocks noGrp="1"/>
          </p:cNvSpPr>
          <p:nvPr>
            <p:ph type="body" idx="1"/>
          </p:nvPr>
        </p:nvSpPr>
        <p:spPr>
          <a:xfrm>
            <a:off x="349509" y="1419419"/>
            <a:ext cx="2520000" cy="1601428"/>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solidFill>
                  <a:srgbClr val="344447"/>
                </a:solidFill>
              </a:defRPr>
            </a:lvl1pPr>
            <a:lvl2pPr marL="914400" lvl="1" indent="-228600" algn="l">
              <a:spcBef>
                <a:spcPts val="360"/>
              </a:spcBef>
              <a:spcAft>
                <a:spcPts val="0"/>
              </a:spcAft>
              <a:buClr>
                <a:srgbClr val="344447"/>
              </a:buClr>
              <a:buSzPts val="1800"/>
              <a:buNone/>
              <a:defRPr>
                <a:solidFill>
                  <a:srgbClr val="344447"/>
                </a:solidFill>
              </a:defRPr>
            </a:lvl2pPr>
            <a:lvl3pPr marL="1371600" lvl="2" indent="-228600" algn="l">
              <a:spcBef>
                <a:spcPts val="320"/>
              </a:spcBef>
              <a:spcAft>
                <a:spcPts val="0"/>
              </a:spcAft>
              <a:buClr>
                <a:srgbClr val="344447"/>
              </a:buClr>
              <a:buSzPts val="1600"/>
              <a:buNone/>
              <a:defRPr>
                <a:solidFill>
                  <a:srgbClr val="344447"/>
                </a:solidFill>
              </a:defRPr>
            </a:lvl3pPr>
            <a:lvl4pPr marL="1828800" lvl="3" indent="-228600" algn="l">
              <a:spcBef>
                <a:spcPts val="300"/>
              </a:spcBef>
              <a:spcAft>
                <a:spcPts val="0"/>
              </a:spcAft>
              <a:buClr>
                <a:srgbClr val="344447"/>
              </a:buClr>
              <a:buSzPts val="1400"/>
              <a:buNone/>
              <a:defRPr>
                <a:solidFill>
                  <a:srgbClr val="344447"/>
                </a:solidFill>
              </a:defRPr>
            </a:lvl4pPr>
            <a:lvl5pPr marL="2286000" lvl="4" indent="-228600" algn="l">
              <a:spcBef>
                <a:spcPts val="300"/>
              </a:spcBef>
              <a:spcAft>
                <a:spcPts val="0"/>
              </a:spcAft>
              <a:buClr>
                <a:srgbClr val="344447"/>
              </a:buClr>
              <a:buSzPts val="1200"/>
              <a:buNone/>
              <a:defRPr>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108"/>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9" name="Google Shape;39;p108"/>
          <p:cNvSpPr txBox="1">
            <a:spLocks noGrp="1"/>
          </p:cNvSpPr>
          <p:nvPr>
            <p:ph type="body" idx="2"/>
          </p:nvPr>
        </p:nvSpPr>
        <p:spPr>
          <a:xfrm>
            <a:off x="3369372" y="1421005"/>
            <a:ext cx="5222306" cy="1600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108"/>
          <p:cNvSpPr txBox="1">
            <a:spLocks noGrp="1"/>
          </p:cNvSpPr>
          <p:nvPr>
            <p:ph type="body" idx="3"/>
          </p:nvPr>
        </p:nvSpPr>
        <p:spPr>
          <a:xfrm>
            <a:off x="347055" y="3326872"/>
            <a:ext cx="2520000" cy="1601428"/>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solidFill>
                  <a:srgbClr val="344447"/>
                </a:solidFill>
              </a:defRPr>
            </a:lvl1pPr>
            <a:lvl2pPr marL="914400" lvl="1" indent="-228600" algn="l">
              <a:spcBef>
                <a:spcPts val="360"/>
              </a:spcBef>
              <a:spcAft>
                <a:spcPts val="0"/>
              </a:spcAft>
              <a:buClr>
                <a:srgbClr val="344447"/>
              </a:buClr>
              <a:buSzPts val="1800"/>
              <a:buNone/>
              <a:defRPr>
                <a:solidFill>
                  <a:srgbClr val="344447"/>
                </a:solidFill>
              </a:defRPr>
            </a:lvl2pPr>
            <a:lvl3pPr marL="1371600" lvl="2" indent="-228600" algn="l">
              <a:spcBef>
                <a:spcPts val="320"/>
              </a:spcBef>
              <a:spcAft>
                <a:spcPts val="0"/>
              </a:spcAft>
              <a:buClr>
                <a:srgbClr val="344447"/>
              </a:buClr>
              <a:buSzPts val="1600"/>
              <a:buNone/>
              <a:defRPr>
                <a:solidFill>
                  <a:srgbClr val="344447"/>
                </a:solidFill>
              </a:defRPr>
            </a:lvl3pPr>
            <a:lvl4pPr marL="1828800" lvl="3" indent="-228600" algn="l">
              <a:spcBef>
                <a:spcPts val="300"/>
              </a:spcBef>
              <a:spcAft>
                <a:spcPts val="0"/>
              </a:spcAft>
              <a:buClr>
                <a:srgbClr val="344447"/>
              </a:buClr>
              <a:buSzPts val="1400"/>
              <a:buNone/>
              <a:defRPr>
                <a:solidFill>
                  <a:srgbClr val="344447"/>
                </a:solidFill>
              </a:defRPr>
            </a:lvl4pPr>
            <a:lvl5pPr marL="2286000" lvl="4" indent="-228600" algn="l">
              <a:spcBef>
                <a:spcPts val="300"/>
              </a:spcBef>
              <a:spcAft>
                <a:spcPts val="0"/>
              </a:spcAft>
              <a:buClr>
                <a:srgbClr val="344447"/>
              </a:buClr>
              <a:buSzPts val="1200"/>
              <a:buNone/>
              <a:defRPr>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108"/>
          <p:cNvSpPr txBox="1">
            <a:spLocks noGrp="1"/>
          </p:cNvSpPr>
          <p:nvPr>
            <p:ph type="body" idx="4"/>
          </p:nvPr>
        </p:nvSpPr>
        <p:spPr>
          <a:xfrm>
            <a:off x="3366917" y="3328458"/>
            <a:ext cx="5243171" cy="1600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108"/>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786123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027726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8523848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50668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9664869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2868242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5141321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847123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1391283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46061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raf?">
  <p:cSld name="graf?">
    <p:spTree>
      <p:nvGrpSpPr>
        <p:cNvPr id="1" name="Shape 43"/>
        <p:cNvGrpSpPr/>
        <p:nvPr/>
      </p:nvGrpSpPr>
      <p:grpSpPr>
        <a:xfrm>
          <a:off x="0" y="0"/>
          <a:ext cx="0" cy="0"/>
          <a:chOff x="0" y="0"/>
          <a:chExt cx="0" cy="0"/>
        </a:xfrm>
      </p:grpSpPr>
      <p:sp>
        <p:nvSpPr>
          <p:cNvPr id="44" name="Google Shape;44;p109"/>
          <p:cNvSpPr txBox="1">
            <a:spLocks noGrp="1"/>
          </p:cNvSpPr>
          <p:nvPr>
            <p:ph type="title"/>
          </p:nvPr>
        </p:nvSpPr>
        <p:spPr>
          <a:xfrm>
            <a:off x="360669" y="462634"/>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09"/>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6" name="Google Shape;46;p109"/>
          <p:cNvSpPr txBox="1">
            <a:spLocks noGrp="1"/>
          </p:cNvSpPr>
          <p:nvPr>
            <p:ph type="body" idx="1"/>
          </p:nvPr>
        </p:nvSpPr>
        <p:spPr>
          <a:xfrm>
            <a:off x="368681" y="1414800"/>
            <a:ext cx="251618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109"/>
          <p:cNvSpPr txBox="1">
            <a:spLocks noGrp="1"/>
          </p:cNvSpPr>
          <p:nvPr>
            <p:ph type="body" idx="2"/>
          </p:nvPr>
        </p:nvSpPr>
        <p:spPr>
          <a:xfrm>
            <a:off x="374818" y="1737083"/>
            <a:ext cx="3730251"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109"/>
          <p:cNvSpPr txBox="1">
            <a:spLocks noGrp="1"/>
          </p:cNvSpPr>
          <p:nvPr>
            <p:ph type="body" idx="3"/>
          </p:nvPr>
        </p:nvSpPr>
        <p:spPr>
          <a:xfrm>
            <a:off x="368682" y="2064129"/>
            <a:ext cx="306902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109"/>
          <p:cNvSpPr txBox="1">
            <a:spLocks noGrp="1"/>
          </p:cNvSpPr>
          <p:nvPr>
            <p:ph type="body" idx="4"/>
          </p:nvPr>
        </p:nvSpPr>
        <p:spPr>
          <a:xfrm>
            <a:off x="368681" y="2391175"/>
            <a:ext cx="412353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109"/>
          <p:cNvSpPr txBox="1">
            <a:spLocks noGrp="1"/>
          </p:cNvSpPr>
          <p:nvPr>
            <p:ph type="body" idx="5"/>
          </p:nvPr>
        </p:nvSpPr>
        <p:spPr>
          <a:xfrm>
            <a:off x="368681" y="2713458"/>
            <a:ext cx="3924435"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109"/>
          <p:cNvSpPr txBox="1">
            <a:spLocks noGrp="1"/>
          </p:cNvSpPr>
          <p:nvPr>
            <p:ph type="body" idx="6"/>
          </p:nvPr>
        </p:nvSpPr>
        <p:spPr>
          <a:xfrm>
            <a:off x="368681" y="3035741"/>
            <a:ext cx="2691613"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109"/>
          <p:cNvSpPr txBox="1">
            <a:spLocks noGrp="1"/>
          </p:cNvSpPr>
          <p:nvPr>
            <p:ph type="body" idx="7"/>
          </p:nvPr>
        </p:nvSpPr>
        <p:spPr>
          <a:xfrm>
            <a:off x="368681" y="3358024"/>
            <a:ext cx="340086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109"/>
          <p:cNvSpPr txBox="1">
            <a:spLocks noGrp="1"/>
          </p:cNvSpPr>
          <p:nvPr>
            <p:ph type="body" idx="8"/>
          </p:nvPr>
        </p:nvSpPr>
        <p:spPr>
          <a:xfrm>
            <a:off x="374818" y="3680307"/>
            <a:ext cx="308377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109"/>
          <p:cNvSpPr txBox="1">
            <a:spLocks noGrp="1"/>
          </p:cNvSpPr>
          <p:nvPr>
            <p:ph type="body" idx="9"/>
          </p:nvPr>
        </p:nvSpPr>
        <p:spPr>
          <a:xfrm>
            <a:off x="368681" y="4007350"/>
            <a:ext cx="234635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109"/>
          <p:cNvSpPr txBox="1">
            <a:spLocks noGrp="1"/>
          </p:cNvSpPr>
          <p:nvPr>
            <p:ph type="body" idx="13"/>
          </p:nvPr>
        </p:nvSpPr>
        <p:spPr>
          <a:xfrm>
            <a:off x="5163207" y="1335087"/>
            <a:ext cx="3466443" cy="368622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109"/>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20935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803920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915752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078530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919297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1555905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0504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8992854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0850125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8145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reativni opis">
  <p:cSld name="kreativni opis">
    <p:spTree>
      <p:nvGrpSpPr>
        <p:cNvPr id="1" name="Shape 57"/>
        <p:cNvGrpSpPr/>
        <p:nvPr/>
      </p:nvGrpSpPr>
      <p:grpSpPr>
        <a:xfrm>
          <a:off x="0" y="0"/>
          <a:ext cx="0" cy="0"/>
          <a:chOff x="0" y="0"/>
          <a:chExt cx="0" cy="0"/>
        </a:xfrm>
      </p:grpSpPr>
      <p:sp>
        <p:nvSpPr>
          <p:cNvPr id="58" name="Google Shape;58;p11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1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0" name="Google Shape;60;p110"/>
          <p:cNvSpPr txBox="1">
            <a:spLocks noGrp="1"/>
          </p:cNvSpPr>
          <p:nvPr>
            <p:ph type="body" idx="1"/>
          </p:nvPr>
        </p:nvSpPr>
        <p:spPr>
          <a:xfrm rot="-2700000">
            <a:off x="277536" y="274558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110"/>
          <p:cNvSpPr txBox="1">
            <a:spLocks noGrp="1"/>
          </p:cNvSpPr>
          <p:nvPr>
            <p:ph type="body" idx="2"/>
          </p:nvPr>
        </p:nvSpPr>
        <p:spPr>
          <a:xfrm rot="-2700000">
            <a:off x="729853" y="262000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 name="Google Shape;62;p110"/>
          <p:cNvSpPr txBox="1">
            <a:spLocks noGrp="1"/>
          </p:cNvSpPr>
          <p:nvPr>
            <p:ph type="body" idx="3"/>
          </p:nvPr>
        </p:nvSpPr>
        <p:spPr>
          <a:xfrm rot="-2700000">
            <a:off x="962296" y="271510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110"/>
          <p:cNvSpPr txBox="1">
            <a:spLocks noGrp="1"/>
          </p:cNvSpPr>
          <p:nvPr>
            <p:ph type="body" idx="4"/>
          </p:nvPr>
        </p:nvSpPr>
        <p:spPr>
          <a:xfrm rot="-2700000">
            <a:off x="975623" y="302843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110"/>
          <p:cNvSpPr txBox="1">
            <a:spLocks noGrp="1"/>
          </p:cNvSpPr>
          <p:nvPr>
            <p:ph type="body" idx="5"/>
          </p:nvPr>
        </p:nvSpPr>
        <p:spPr>
          <a:xfrm rot="-2700000">
            <a:off x="1505813" y="282757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10"/>
          <p:cNvSpPr txBox="1">
            <a:spLocks noGrp="1"/>
          </p:cNvSpPr>
          <p:nvPr>
            <p:ph type="body" idx="6"/>
          </p:nvPr>
        </p:nvSpPr>
        <p:spPr>
          <a:xfrm rot="-2700000">
            <a:off x="1621631" y="303849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110"/>
          <p:cNvSpPr txBox="1">
            <a:spLocks noGrp="1"/>
          </p:cNvSpPr>
          <p:nvPr>
            <p:ph type="body" idx="7"/>
          </p:nvPr>
        </p:nvSpPr>
        <p:spPr>
          <a:xfrm rot="-2700000">
            <a:off x="2080848" y="290681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110"/>
          <p:cNvSpPr txBox="1">
            <a:spLocks noGrp="1"/>
          </p:cNvSpPr>
          <p:nvPr>
            <p:ph type="body" idx="8"/>
          </p:nvPr>
        </p:nvSpPr>
        <p:spPr>
          <a:xfrm rot="-2700000">
            <a:off x="2117335" y="319821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 name="Google Shape;68;p110"/>
          <p:cNvSpPr txBox="1">
            <a:spLocks noGrp="1"/>
          </p:cNvSpPr>
          <p:nvPr>
            <p:ph type="body" idx="9"/>
          </p:nvPr>
        </p:nvSpPr>
        <p:spPr>
          <a:xfrm rot="-2700000">
            <a:off x="2706909" y="293455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110"/>
          <p:cNvSpPr txBox="1">
            <a:spLocks noGrp="1"/>
          </p:cNvSpPr>
          <p:nvPr>
            <p:ph type="body" idx="13"/>
          </p:nvPr>
        </p:nvSpPr>
        <p:spPr>
          <a:xfrm rot="-2700000">
            <a:off x="3161778" y="280898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10"/>
          <p:cNvSpPr txBox="1">
            <a:spLocks noGrp="1"/>
          </p:cNvSpPr>
          <p:nvPr>
            <p:ph type="body" idx="14"/>
          </p:nvPr>
        </p:nvSpPr>
        <p:spPr>
          <a:xfrm rot="-2700000">
            <a:off x="3243154" y="305769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0"/>
          <p:cNvSpPr txBox="1">
            <a:spLocks noGrp="1"/>
          </p:cNvSpPr>
          <p:nvPr>
            <p:ph type="body" idx="15"/>
          </p:nvPr>
        </p:nvSpPr>
        <p:spPr>
          <a:xfrm rot="-2700000">
            <a:off x="3580199" y="3049168"/>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10"/>
          <p:cNvSpPr txBox="1">
            <a:spLocks noGrp="1"/>
          </p:cNvSpPr>
          <p:nvPr>
            <p:ph type="body" idx="16"/>
          </p:nvPr>
        </p:nvSpPr>
        <p:spPr>
          <a:xfrm rot="-2700000">
            <a:off x="4213661"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 name="Google Shape;73;p110"/>
          <p:cNvSpPr txBox="1">
            <a:spLocks noGrp="1"/>
          </p:cNvSpPr>
          <p:nvPr>
            <p:ph type="body" idx="17"/>
          </p:nvPr>
        </p:nvSpPr>
        <p:spPr>
          <a:xfrm rot="-2700000">
            <a:off x="4651532" y="263585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10"/>
          <p:cNvSpPr txBox="1">
            <a:spLocks noGrp="1"/>
          </p:cNvSpPr>
          <p:nvPr>
            <p:ph type="body" idx="18"/>
          </p:nvPr>
        </p:nvSpPr>
        <p:spPr>
          <a:xfrm rot="-2700000">
            <a:off x="4996257" y="262030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0"/>
          <p:cNvSpPr txBox="1">
            <a:spLocks noGrp="1"/>
          </p:cNvSpPr>
          <p:nvPr>
            <p:ph type="body" idx="19"/>
          </p:nvPr>
        </p:nvSpPr>
        <p:spPr>
          <a:xfrm rot="-2700000">
            <a:off x="5200247"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10"/>
          <p:cNvSpPr txBox="1">
            <a:spLocks noGrp="1"/>
          </p:cNvSpPr>
          <p:nvPr>
            <p:ph type="body" idx="20"/>
          </p:nvPr>
        </p:nvSpPr>
        <p:spPr>
          <a:xfrm rot="-2700000">
            <a:off x="5613650" y="266358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10"/>
          <p:cNvSpPr txBox="1">
            <a:spLocks noGrp="1"/>
          </p:cNvSpPr>
          <p:nvPr>
            <p:ph type="body" idx="21"/>
          </p:nvPr>
        </p:nvSpPr>
        <p:spPr>
          <a:xfrm rot="-2700000">
            <a:off x="6070730" y="253801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10"/>
          <p:cNvSpPr txBox="1">
            <a:spLocks noGrp="1"/>
          </p:cNvSpPr>
          <p:nvPr>
            <p:ph type="body" idx="22"/>
          </p:nvPr>
        </p:nvSpPr>
        <p:spPr>
          <a:xfrm rot="-2700000">
            <a:off x="6305725" y="263310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10"/>
          <p:cNvSpPr txBox="1">
            <a:spLocks noGrp="1"/>
          </p:cNvSpPr>
          <p:nvPr>
            <p:ph type="body" idx="23"/>
          </p:nvPr>
        </p:nvSpPr>
        <p:spPr>
          <a:xfrm rot="-2700000">
            <a:off x="6285028" y="298302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10"/>
          <p:cNvSpPr txBox="1">
            <a:spLocks noGrp="1"/>
          </p:cNvSpPr>
          <p:nvPr>
            <p:ph type="body" idx="24"/>
          </p:nvPr>
        </p:nvSpPr>
        <p:spPr>
          <a:xfrm rot="-2700000">
            <a:off x="6727510" y="2869938"/>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10"/>
          <p:cNvSpPr txBox="1">
            <a:spLocks noGrp="1"/>
          </p:cNvSpPr>
          <p:nvPr>
            <p:ph type="body" idx="25"/>
          </p:nvPr>
        </p:nvSpPr>
        <p:spPr>
          <a:xfrm rot="-2700000">
            <a:off x="7182379"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10"/>
          <p:cNvSpPr txBox="1">
            <a:spLocks noGrp="1"/>
          </p:cNvSpPr>
          <p:nvPr>
            <p:ph type="body" idx="26"/>
          </p:nvPr>
        </p:nvSpPr>
        <p:spPr>
          <a:xfrm rot="-2700000">
            <a:off x="-1295110" y="267121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10"/>
          <p:cNvSpPr txBox="1">
            <a:spLocks noGrp="1"/>
          </p:cNvSpPr>
          <p:nvPr>
            <p:ph type="body" idx="27"/>
          </p:nvPr>
        </p:nvSpPr>
        <p:spPr>
          <a:xfrm rot="-2700000">
            <a:off x="-1060115" y="276630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10"/>
          <p:cNvSpPr txBox="1">
            <a:spLocks noGrp="1"/>
          </p:cNvSpPr>
          <p:nvPr>
            <p:ph type="body" idx="28"/>
          </p:nvPr>
        </p:nvSpPr>
        <p:spPr>
          <a:xfrm rot="-2700000">
            <a:off x="-649215" y="268462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10"/>
          <p:cNvSpPr txBox="1">
            <a:spLocks noGrp="1"/>
          </p:cNvSpPr>
          <p:nvPr>
            <p:ph type="body" idx="29"/>
          </p:nvPr>
        </p:nvSpPr>
        <p:spPr>
          <a:xfrm rot="-2700000">
            <a:off x="-638330" y="300313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10"/>
          <p:cNvSpPr txBox="1">
            <a:spLocks noGrp="1"/>
          </p:cNvSpPr>
          <p:nvPr>
            <p:ph type="body" idx="30"/>
          </p:nvPr>
        </p:nvSpPr>
        <p:spPr>
          <a:xfrm rot="-2700000">
            <a:off x="-183461" y="287877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10"/>
          <p:cNvSpPr txBox="1">
            <a:spLocks noGrp="1"/>
          </p:cNvSpPr>
          <p:nvPr>
            <p:ph type="body" idx="31"/>
          </p:nvPr>
        </p:nvSpPr>
        <p:spPr>
          <a:xfrm rot="-2700000">
            <a:off x="7686162" y="257367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110"/>
          <p:cNvSpPr txBox="1">
            <a:spLocks noGrp="1"/>
          </p:cNvSpPr>
          <p:nvPr>
            <p:ph type="body" idx="32"/>
          </p:nvPr>
        </p:nvSpPr>
        <p:spPr>
          <a:xfrm rot="-2700000">
            <a:off x="7767538" y="282239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10"/>
          <p:cNvSpPr txBox="1">
            <a:spLocks noGrp="1"/>
          </p:cNvSpPr>
          <p:nvPr>
            <p:ph type="body" idx="33"/>
          </p:nvPr>
        </p:nvSpPr>
        <p:spPr>
          <a:xfrm rot="-2700000">
            <a:off x="8104583" y="281386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10"/>
          <p:cNvSpPr txBox="1">
            <a:spLocks noGrp="1"/>
          </p:cNvSpPr>
          <p:nvPr>
            <p:ph type="body" idx="34"/>
          </p:nvPr>
        </p:nvSpPr>
        <p:spPr>
          <a:xfrm rot="-2700000">
            <a:off x="8738045" y="251027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110"/>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9764850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60979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is projekta">
  <p:cSld name="opis projekta">
    <p:spTree>
      <p:nvGrpSpPr>
        <p:cNvPr id="1" name="Shape 92"/>
        <p:cNvGrpSpPr/>
        <p:nvPr/>
      </p:nvGrpSpPr>
      <p:grpSpPr>
        <a:xfrm>
          <a:off x="0" y="0"/>
          <a:ext cx="0" cy="0"/>
          <a:chOff x="0" y="0"/>
          <a:chExt cx="0" cy="0"/>
        </a:xfrm>
      </p:grpSpPr>
      <p:sp>
        <p:nvSpPr>
          <p:cNvPr id="93" name="Google Shape;93;p111"/>
          <p:cNvSpPr txBox="1">
            <a:spLocks noGrp="1"/>
          </p:cNvSpPr>
          <p:nvPr>
            <p:ph type="body" idx="1"/>
          </p:nvPr>
        </p:nvSpPr>
        <p:spPr>
          <a:xfrm>
            <a:off x="360994" y="1775942"/>
            <a:ext cx="2124109" cy="280344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rgbClr val="344447"/>
              </a:buClr>
              <a:buSzPts val="1400"/>
              <a:buNone/>
              <a:defRPr sz="1400">
                <a:solidFill>
                  <a:srgbClr val="344447"/>
                </a:solidFill>
              </a:defRPr>
            </a:lvl1pPr>
            <a:lvl2pPr marL="914400" lvl="1" indent="-228600" algn="l">
              <a:spcBef>
                <a:spcPts val="280"/>
              </a:spcBef>
              <a:spcAft>
                <a:spcPts val="0"/>
              </a:spcAft>
              <a:buClr>
                <a:srgbClr val="344447"/>
              </a:buClr>
              <a:buSzPts val="1400"/>
              <a:buNone/>
              <a:defRPr sz="1400">
                <a:solidFill>
                  <a:srgbClr val="344447"/>
                </a:solidFill>
              </a:defRPr>
            </a:lvl2pPr>
            <a:lvl3pPr marL="1371600" lvl="2" indent="-228600" algn="l">
              <a:spcBef>
                <a:spcPts val="280"/>
              </a:spcBef>
              <a:spcAft>
                <a:spcPts val="0"/>
              </a:spcAft>
              <a:buClr>
                <a:srgbClr val="344447"/>
              </a:buClr>
              <a:buSzPts val="1400"/>
              <a:buNone/>
              <a:defRPr sz="1400">
                <a:solidFill>
                  <a:srgbClr val="344447"/>
                </a:solidFill>
              </a:defRPr>
            </a:lvl3pPr>
            <a:lvl4pPr marL="1828800" lvl="3" indent="-228600" algn="l">
              <a:spcBef>
                <a:spcPts val="280"/>
              </a:spcBef>
              <a:spcAft>
                <a:spcPts val="0"/>
              </a:spcAft>
              <a:buClr>
                <a:srgbClr val="344447"/>
              </a:buClr>
              <a:buSzPts val="1400"/>
              <a:buNone/>
              <a:defRPr sz="1400">
                <a:solidFill>
                  <a:srgbClr val="344447"/>
                </a:solidFill>
              </a:defRPr>
            </a:lvl4pPr>
            <a:lvl5pPr marL="2286000" lvl="4" indent="-228600" algn="l">
              <a:spcBef>
                <a:spcPts val="280"/>
              </a:spcBef>
              <a:spcAft>
                <a:spcPts val="0"/>
              </a:spcAft>
              <a:buClr>
                <a:srgbClr val="344447"/>
              </a:buClr>
              <a:buSzPts val="1400"/>
              <a:buNone/>
              <a:defRPr sz="1400">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11"/>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95" name="Google Shape;95;p111"/>
          <p:cNvPicPr preferRelativeResize="0"/>
          <p:nvPr/>
        </p:nvPicPr>
        <p:blipFill rotWithShape="1">
          <a:blip r:embed="rId2">
            <a:alphaModFix/>
          </a:blip>
          <a:srcRect/>
          <a:stretch/>
        </p:blipFill>
        <p:spPr>
          <a:xfrm>
            <a:off x="2941934" y="598161"/>
            <a:ext cx="6003583" cy="4404717"/>
          </a:xfrm>
          <a:prstGeom prst="rect">
            <a:avLst/>
          </a:prstGeom>
          <a:noFill/>
          <a:ln>
            <a:noFill/>
          </a:ln>
        </p:spPr>
      </p:pic>
      <p:sp>
        <p:nvSpPr>
          <p:cNvPr id="96" name="Google Shape;96;p111"/>
          <p:cNvSpPr>
            <a:spLocks noGrp="1"/>
          </p:cNvSpPr>
          <p:nvPr>
            <p:ph type="pic" idx="2"/>
          </p:nvPr>
        </p:nvSpPr>
        <p:spPr>
          <a:xfrm>
            <a:off x="3331066" y="977353"/>
            <a:ext cx="5104800" cy="3333600"/>
          </a:xfrm>
          <a:prstGeom prst="rect">
            <a:avLst/>
          </a:prstGeom>
          <a:noFill/>
          <a:ln>
            <a:noFill/>
          </a:ln>
        </p:spPr>
        <p:txBody>
          <a:bodyPr spcFirstLastPara="1" wrap="square" lIns="91425" tIns="45700" rIns="91425" bIns="45700" anchor="t" anchorCtr="0">
            <a:norm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7" name="Google Shape;97;p111"/>
          <p:cNvSpPr txBox="1">
            <a:spLocks noGrp="1"/>
          </p:cNvSpPr>
          <p:nvPr>
            <p:ph type="body" idx="3"/>
          </p:nvPr>
        </p:nvSpPr>
        <p:spPr>
          <a:xfrm>
            <a:off x="472560" y="1511301"/>
            <a:ext cx="2162690" cy="236384"/>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l">
              <a:spcBef>
                <a:spcPts val="240"/>
              </a:spcBef>
              <a:spcAft>
                <a:spcPts val="0"/>
              </a:spcAft>
              <a:buClr>
                <a:schemeClr val="lt1"/>
              </a:buClr>
              <a:buSzPts val="1200"/>
              <a:buNone/>
              <a:defRPr sz="1200" cap="none">
                <a:solidFill>
                  <a:schemeClr val="lt1"/>
                </a:solidFill>
                <a:latin typeface="Tahoma"/>
                <a:ea typeface="Tahoma"/>
                <a:cs typeface="Tahoma"/>
                <a:sym typeface="Tahoma"/>
              </a:defRPr>
            </a:lvl1pPr>
            <a:lvl2pPr marL="914400" lvl="1"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2pPr>
            <a:lvl3pPr marL="1371600" lvl="2"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3pPr>
            <a:lvl4pPr marL="1828800" lvl="3"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4pPr>
            <a:lvl5pPr marL="2286000" lvl="4"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11"/>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11"/>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pis projekta 2">
  <p:cSld name="opis projekta 2">
    <p:spTree>
      <p:nvGrpSpPr>
        <p:cNvPr id="1" name="Shape 100"/>
        <p:cNvGrpSpPr/>
        <p:nvPr/>
      </p:nvGrpSpPr>
      <p:grpSpPr>
        <a:xfrm>
          <a:off x="0" y="0"/>
          <a:ext cx="0" cy="0"/>
          <a:chOff x="0" y="0"/>
          <a:chExt cx="0" cy="0"/>
        </a:xfrm>
      </p:grpSpPr>
      <p:sp>
        <p:nvSpPr>
          <p:cNvPr id="101" name="Google Shape;101;p11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102" name="Google Shape;102;p112"/>
          <p:cNvPicPr preferRelativeResize="0"/>
          <p:nvPr/>
        </p:nvPicPr>
        <p:blipFill rotWithShape="1">
          <a:blip r:embed="rId2">
            <a:alphaModFix/>
          </a:blip>
          <a:srcRect/>
          <a:stretch/>
        </p:blipFill>
        <p:spPr>
          <a:xfrm>
            <a:off x="1713668" y="857087"/>
            <a:ext cx="5753148" cy="4410000"/>
          </a:xfrm>
          <a:prstGeom prst="rect">
            <a:avLst/>
          </a:prstGeom>
          <a:noFill/>
          <a:ln>
            <a:noFill/>
          </a:ln>
        </p:spPr>
      </p:pic>
      <p:sp>
        <p:nvSpPr>
          <p:cNvPr id="103" name="Google Shape;103;p112"/>
          <p:cNvSpPr>
            <a:spLocks noGrp="1"/>
          </p:cNvSpPr>
          <p:nvPr>
            <p:ph type="pic" idx="2"/>
          </p:nvPr>
        </p:nvSpPr>
        <p:spPr>
          <a:xfrm>
            <a:off x="1844969" y="1274541"/>
            <a:ext cx="5398217" cy="3890809"/>
          </a:xfrm>
          <a:prstGeom prst="rect">
            <a:avLst/>
          </a:prstGeom>
          <a:noFill/>
          <a:ln>
            <a:noFill/>
          </a:ln>
        </p:spPr>
        <p:txBody>
          <a:bodyPr spcFirstLastPara="1" wrap="square" lIns="91425" tIns="45700" rIns="91425" bIns="45700" anchor="t" anchorCtr="0">
            <a:norm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 name="Google Shape;104;p112"/>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12"/>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47" Type="http://schemas.openxmlformats.org/officeDocument/2006/relationships/image" Target="../media/image2.png"/><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image" Target="../media/image1.jpg"/><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9">
            <a:alphaModFix/>
          </a:blip>
          <a:stretch>
            <a:fillRect/>
          </a:stretch>
        </a:blipFill>
        <a:effectLst/>
      </p:bgPr>
    </p:bg>
    <p:spTree>
      <p:nvGrpSpPr>
        <p:cNvPr id="1" name="Shape 9"/>
        <p:cNvGrpSpPr/>
        <p:nvPr/>
      </p:nvGrpSpPr>
      <p:grpSpPr>
        <a:xfrm>
          <a:off x="0" y="0"/>
          <a:ext cx="0" cy="0"/>
          <a:chOff x="0" y="0"/>
          <a:chExt cx="0" cy="0"/>
        </a:xfrm>
      </p:grpSpPr>
      <p:sp>
        <p:nvSpPr>
          <p:cNvPr id="10" name="Google Shape;10;p103"/>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marR="0" lvl="0" algn="l" rtl="0">
              <a:lnSpc>
                <a:spcPct val="107142"/>
              </a:lnSpc>
              <a:spcBef>
                <a:spcPts val="0"/>
              </a:spcBef>
              <a:spcAft>
                <a:spcPts val="0"/>
              </a:spcAft>
              <a:buClr>
                <a:srgbClr val="344447"/>
              </a:buClr>
              <a:buSzPts val="2800"/>
              <a:buFont typeface="Tahoma"/>
              <a:buNone/>
              <a:defRPr sz="2800" b="1" i="0" u="none" strike="noStrike" cap="none">
                <a:solidFill>
                  <a:srgbClr val="344447"/>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3"/>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03"/>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9"/>
                </a:solidFill>
                <a:latin typeface="Calibri"/>
                <a:ea typeface="Calibri"/>
                <a:cs typeface="Calibri"/>
                <a:sym typeface="Calibri"/>
              </a:defRPr>
            </a:lvl1pPr>
            <a:lvl2pPr marL="0" marR="0" lvl="1" indent="0" algn="l" rtl="0">
              <a:spcBef>
                <a:spcPts val="0"/>
              </a:spcBef>
              <a:buNone/>
              <a:defRPr sz="1000" b="0" i="0" u="none" strike="noStrike" cap="none">
                <a:solidFill>
                  <a:srgbClr val="888889"/>
                </a:solidFill>
                <a:latin typeface="Calibri"/>
                <a:ea typeface="Calibri"/>
                <a:cs typeface="Calibri"/>
                <a:sym typeface="Calibri"/>
              </a:defRPr>
            </a:lvl2pPr>
            <a:lvl3pPr marL="0" marR="0" lvl="2" indent="0" algn="l" rtl="0">
              <a:spcBef>
                <a:spcPts val="0"/>
              </a:spcBef>
              <a:buNone/>
              <a:defRPr sz="1000" b="0" i="0" u="none" strike="noStrike" cap="none">
                <a:solidFill>
                  <a:srgbClr val="888889"/>
                </a:solidFill>
                <a:latin typeface="Calibri"/>
                <a:ea typeface="Calibri"/>
                <a:cs typeface="Calibri"/>
                <a:sym typeface="Calibri"/>
              </a:defRPr>
            </a:lvl3pPr>
            <a:lvl4pPr marL="0" marR="0" lvl="3" indent="0" algn="l" rtl="0">
              <a:spcBef>
                <a:spcPts val="0"/>
              </a:spcBef>
              <a:buNone/>
              <a:defRPr sz="1000" b="0" i="0" u="none" strike="noStrike" cap="none">
                <a:solidFill>
                  <a:srgbClr val="888889"/>
                </a:solidFill>
                <a:latin typeface="Calibri"/>
                <a:ea typeface="Calibri"/>
                <a:cs typeface="Calibri"/>
                <a:sym typeface="Calibri"/>
              </a:defRPr>
            </a:lvl4pPr>
            <a:lvl5pPr marL="0" marR="0" lvl="4" indent="0" algn="l" rtl="0">
              <a:spcBef>
                <a:spcPts val="0"/>
              </a:spcBef>
              <a:buNone/>
              <a:defRPr sz="1000" b="0" i="0" u="none" strike="noStrike" cap="none">
                <a:solidFill>
                  <a:srgbClr val="888889"/>
                </a:solidFill>
                <a:latin typeface="Calibri"/>
                <a:ea typeface="Calibri"/>
                <a:cs typeface="Calibri"/>
                <a:sym typeface="Calibri"/>
              </a:defRPr>
            </a:lvl5pPr>
            <a:lvl6pPr marL="0" marR="0" lvl="5" indent="0" algn="l" rtl="0">
              <a:spcBef>
                <a:spcPts val="0"/>
              </a:spcBef>
              <a:buNone/>
              <a:defRPr sz="1000" b="0" i="0" u="none" strike="noStrike" cap="none">
                <a:solidFill>
                  <a:srgbClr val="888889"/>
                </a:solidFill>
                <a:latin typeface="Calibri"/>
                <a:ea typeface="Calibri"/>
                <a:cs typeface="Calibri"/>
                <a:sym typeface="Calibri"/>
              </a:defRPr>
            </a:lvl6pPr>
            <a:lvl7pPr marL="0" marR="0" lvl="6" indent="0" algn="l" rtl="0">
              <a:spcBef>
                <a:spcPts val="0"/>
              </a:spcBef>
              <a:buNone/>
              <a:defRPr sz="1000" b="0" i="0" u="none" strike="noStrike" cap="none">
                <a:solidFill>
                  <a:srgbClr val="888889"/>
                </a:solidFill>
                <a:latin typeface="Calibri"/>
                <a:ea typeface="Calibri"/>
                <a:cs typeface="Calibri"/>
                <a:sym typeface="Calibri"/>
              </a:defRPr>
            </a:lvl7pPr>
            <a:lvl8pPr marL="0" marR="0" lvl="7" indent="0" algn="l" rtl="0">
              <a:spcBef>
                <a:spcPts val="0"/>
              </a:spcBef>
              <a:buNone/>
              <a:defRPr sz="1000" b="0" i="0" u="none" strike="noStrike" cap="none">
                <a:solidFill>
                  <a:srgbClr val="888889"/>
                </a:solidFill>
                <a:latin typeface="Calibri"/>
                <a:ea typeface="Calibri"/>
                <a:cs typeface="Calibri"/>
                <a:sym typeface="Calibri"/>
              </a:defRPr>
            </a:lvl8pPr>
            <a:lvl9pPr marL="0" marR="0" lvl="8" indent="0" algn="l" rtl="0">
              <a:spcBef>
                <a:spcPts val="0"/>
              </a:spcBef>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4" name="Google Shape;14;p103" descr="logotip.png"/>
          <p:cNvPicPr preferRelativeResize="0"/>
          <p:nvPr/>
        </p:nvPicPr>
        <p:blipFill rotWithShape="1">
          <a:blip r:embed="rId30">
            <a:alphaModFix/>
          </a:blip>
          <a:srcRect/>
          <a:stretch/>
        </p:blipFill>
        <p:spPr>
          <a:xfrm>
            <a:off x="8224565" y="5122146"/>
            <a:ext cx="880955" cy="400434"/>
          </a:xfrm>
          <a:prstGeom prst="rect">
            <a:avLst/>
          </a:prstGeom>
          <a:noFill/>
          <a:ln>
            <a:noFill/>
          </a:ln>
        </p:spPr>
      </p:pic>
      <p:sp>
        <p:nvSpPr>
          <p:cNvPr id="15" name="Google Shape;15;p103"/>
          <p:cNvSpPr txBox="1"/>
          <p:nvPr/>
        </p:nvSpPr>
        <p:spPr>
          <a:xfrm>
            <a:off x="8255898" y="5512108"/>
            <a:ext cx="1161143"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chemeClr val="lt1"/>
                </a:solidFill>
                <a:latin typeface="Calibri"/>
                <a:ea typeface="Calibri"/>
                <a:cs typeface="Calibri"/>
                <a:sym typeface="Calibri"/>
              </a:rPr>
              <a:t>www.ltfe.org</a:t>
            </a:r>
            <a:endParaRPr/>
          </a:p>
        </p:txBody>
      </p:sp>
      <p:sp>
        <p:nvSpPr>
          <p:cNvPr id="16" name="Google Shape;16;p103"/>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L="914400" marR="0" lvl="1" indent="-342900"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L="1371600" marR="0" lvl="2" indent="-330200"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L="1828800" marR="0" lvl="3" indent="-317500"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L="2286000" marR="0" lvl="4" indent="-304800"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76"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10" r:id="rId22"/>
    <p:sldLayoutId id="2147483717" r:id="rId23"/>
    <p:sldLayoutId id="2147483718" r:id="rId24"/>
    <p:sldLayoutId id="2147483719" r:id="rId25"/>
    <p:sldLayoutId id="2147483720" r:id="rId26"/>
    <p:sldLayoutId id="2147483721"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6">
            <a:alphaModFix/>
          </a:blip>
          <a:stretch>
            <a:fillRect/>
          </a:stretch>
        </a:blipFill>
        <a:effectLst/>
      </p:bgPr>
    </p:bg>
    <p:spTree>
      <p:nvGrpSpPr>
        <p:cNvPr id="1" name="Shape 123"/>
        <p:cNvGrpSpPr/>
        <p:nvPr/>
      </p:nvGrpSpPr>
      <p:grpSpPr>
        <a:xfrm>
          <a:off x="0" y="0"/>
          <a:ext cx="0" cy="0"/>
          <a:chOff x="0" y="0"/>
          <a:chExt cx="0" cy="0"/>
        </a:xfrm>
      </p:grpSpPr>
      <p:sp>
        <p:nvSpPr>
          <p:cNvPr id="124" name="Google Shape;124;g94c9480fe8_1_939"/>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marR="0" lvl="0" algn="l" rtl="0">
              <a:lnSpc>
                <a:spcPct val="107142"/>
              </a:lnSpc>
              <a:spcBef>
                <a:spcPts val="0"/>
              </a:spcBef>
              <a:spcAft>
                <a:spcPts val="0"/>
              </a:spcAft>
              <a:buClr>
                <a:srgbClr val="344447"/>
              </a:buClr>
              <a:buSzPts val="2800"/>
              <a:buFont typeface="Tahoma"/>
              <a:buNone/>
              <a:defRPr sz="2800" b="1" i="0" u="none" strike="noStrike" cap="none">
                <a:solidFill>
                  <a:srgbClr val="344447"/>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5" name="Google Shape;125;g94c9480fe8_1_939"/>
          <p:cNvSpPr txBox="1">
            <a:spLocks noGrp="1"/>
          </p:cNvSpPr>
          <p:nvPr>
            <p:ph type="dt" idx="10"/>
          </p:nvPr>
        </p:nvSpPr>
        <p:spPr>
          <a:xfrm>
            <a:off x="7235845" y="5233459"/>
            <a:ext cx="1070100" cy="291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g94c9480fe8_1_939"/>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g94c9480fe8_1_93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9"/>
                </a:solidFill>
                <a:latin typeface="Calibri"/>
                <a:ea typeface="Calibri"/>
                <a:cs typeface="Calibri"/>
                <a:sym typeface="Calibri"/>
              </a:defRPr>
            </a:lvl1pPr>
            <a:lvl2pPr marL="0" marR="0" lvl="1" indent="0" algn="l" rtl="0">
              <a:spcBef>
                <a:spcPts val="0"/>
              </a:spcBef>
              <a:buNone/>
              <a:defRPr sz="1000" b="0" i="0" u="none" strike="noStrike" cap="none">
                <a:solidFill>
                  <a:srgbClr val="888889"/>
                </a:solidFill>
                <a:latin typeface="Calibri"/>
                <a:ea typeface="Calibri"/>
                <a:cs typeface="Calibri"/>
                <a:sym typeface="Calibri"/>
              </a:defRPr>
            </a:lvl2pPr>
            <a:lvl3pPr marL="0" marR="0" lvl="2" indent="0" algn="l" rtl="0">
              <a:spcBef>
                <a:spcPts val="0"/>
              </a:spcBef>
              <a:buNone/>
              <a:defRPr sz="1000" b="0" i="0" u="none" strike="noStrike" cap="none">
                <a:solidFill>
                  <a:srgbClr val="888889"/>
                </a:solidFill>
                <a:latin typeface="Calibri"/>
                <a:ea typeface="Calibri"/>
                <a:cs typeface="Calibri"/>
                <a:sym typeface="Calibri"/>
              </a:defRPr>
            </a:lvl3pPr>
            <a:lvl4pPr marL="0" marR="0" lvl="3" indent="0" algn="l" rtl="0">
              <a:spcBef>
                <a:spcPts val="0"/>
              </a:spcBef>
              <a:buNone/>
              <a:defRPr sz="1000" b="0" i="0" u="none" strike="noStrike" cap="none">
                <a:solidFill>
                  <a:srgbClr val="888889"/>
                </a:solidFill>
                <a:latin typeface="Calibri"/>
                <a:ea typeface="Calibri"/>
                <a:cs typeface="Calibri"/>
                <a:sym typeface="Calibri"/>
              </a:defRPr>
            </a:lvl4pPr>
            <a:lvl5pPr marL="0" marR="0" lvl="4" indent="0" algn="l" rtl="0">
              <a:spcBef>
                <a:spcPts val="0"/>
              </a:spcBef>
              <a:buNone/>
              <a:defRPr sz="1000" b="0" i="0" u="none" strike="noStrike" cap="none">
                <a:solidFill>
                  <a:srgbClr val="888889"/>
                </a:solidFill>
                <a:latin typeface="Calibri"/>
                <a:ea typeface="Calibri"/>
                <a:cs typeface="Calibri"/>
                <a:sym typeface="Calibri"/>
              </a:defRPr>
            </a:lvl5pPr>
            <a:lvl6pPr marL="0" marR="0" lvl="5" indent="0" algn="l" rtl="0">
              <a:spcBef>
                <a:spcPts val="0"/>
              </a:spcBef>
              <a:buNone/>
              <a:defRPr sz="1000" b="0" i="0" u="none" strike="noStrike" cap="none">
                <a:solidFill>
                  <a:srgbClr val="888889"/>
                </a:solidFill>
                <a:latin typeface="Calibri"/>
                <a:ea typeface="Calibri"/>
                <a:cs typeface="Calibri"/>
                <a:sym typeface="Calibri"/>
              </a:defRPr>
            </a:lvl6pPr>
            <a:lvl7pPr marL="0" marR="0" lvl="6" indent="0" algn="l" rtl="0">
              <a:spcBef>
                <a:spcPts val="0"/>
              </a:spcBef>
              <a:buNone/>
              <a:defRPr sz="1000" b="0" i="0" u="none" strike="noStrike" cap="none">
                <a:solidFill>
                  <a:srgbClr val="888889"/>
                </a:solidFill>
                <a:latin typeface="Calibri"/>
                <a:ea typeface="Calibri"/>
                <a:cs typeface="Calibri"/>
                <a:sym typeface="Calibri"/>
              </a:defRPr>
            </a:lvl7pPr>
            <a:lvl8pPr marL="0" marR="0" lvl="7" indent="0" algn="l" rtl="0">
              <a:spcBef>
                <a:spcPts val="0"/>
              </a:spcBef>
              <a:buNone/>
              <a:defRPr sz="1000" b="0" i="0" u="none" strike="noStrike" cap="none">
                <a:solidFill>
                  <a:srgbClr val="888889"/>
                </a:solidFill>
                <a:latin typeface="Calibri"/>
                <a:ea typeface="Calibri"/>
                <a:cs typeface="Calibri"/>
                <a:sym typeface="Calibri"/>
              </a:defRPr>
            </a:lvl8pPr>
            <a:lvl9pPr marL="0" marR="0" lvl="8" indent="0" algn="l" rtl="0">
              <a:spcBef>
                <a:spcPts val="0"/>
              </a:spcBef>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28" name="Google Shape;128;g94c9480fe8_1_939" descr="logotip.png"/>
          <p:cNvPicPr preferRelativeResize="0"/>
          <p:nvPr/>
        </p:nvPicPr>
        <p:blipFill rotWithShape="1">
          <a:blip r:embed="rId47">
            <a:alphaModFix/>
          </a:blip>
          <a:srcRect/>
          <a:stretch/>
        </p:blipFill>
        <p:spPr>
          <a:xfrm>
            <a:off x="8224565" y="5122146"/>
            <a:ext cx="880955" cy="400434"/>
          </a:xfrm>
          <a:prstGeom prst="rect">
            <a:avLst/>
          </a:prstGeom>
          <a:noFill/>
          <a:ln>
            <a:noFill/>
          </a:ln>
        </p:spPr>
      </p:pic>
      <p:sp>
        <p:nvSpPr>
          <p:cNvPr id="129" name="Google Shape;129;g94c9480fe8_1_939"/>
          <p:cNvSpPr txBox="1"/>
          <p:nvPr/>
        </p:nvSpPr>
        <p:spPr>
          <a:xfrm>
            <a:off x="8255898" y="5512108"/>
            <a:ext cx="11610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0" i="0" u="none" strike="noStrike" cap="none">
                <a:solidFill>
                  <a:schemeClr val="lt1"/>
                </a:solidFill>
                <a:latin typeface="Calibri"/>
                <a:ea typeface="Calibri"/>
                <a:cs typeface="Calibri"/>
                <a:sym typeface="Calibri"/>
              </a:rPr>
              <a:t>www.ltfe.org</a:t>
            </a:r>
            <a:endParaRPr/>
          </a:p>
        </p:txBody>
      </p:sp>
      <p:sp>
        <p:nvSpPr>
          <p:cNvPr id="130" name="Google Shape;130;g94c9480fe8_1_939"/>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L="914400" marR="0" lvl="1" indent="-342900"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L="1371600" marR="0" lvl="2" indent="-330200"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L="1828800" marR="0" lvl="3" indent="-317500"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L="2286000" marR="0" lvl="4" indent="-304800"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image" Target="../media/image33.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3" Type="http://schemas.openxmlformats.org/officeDocument/2006/relationships/hyperlink" Target="https://kubernetes.io/docs/concepts/workloads/controllers/replicationcontroller/" TargetMode="External"/><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30.xml"/><Relationship Id="rId4" Type="http://schemas.openxmlformats.org/officeDocument/2006/relationships/hyperlink" Target="https://kubernetes.io/docs/concepts/workloads/controllers/replicaset/"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68.xml"/><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1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1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119.xml.rels><?xml version="1.0" encoding="UTF-8" standalone="yes"?>
<Relationships xmlns="http://schemas.openxmlformats.org/package/2006/relationships"><Relationship Id="rId3" Type="http://schemas.openxmlformats.org/officeDocument/2006/relationships/hyperlink" Target="https://kubernetes.io/docs/concepts/workloads/controllers/deployment/" TargetMode="External"/><Relationship Id="rId2" Type="http://schemas.openxmlformats.org/officeDocument/2006/relationships/notesSlide" Target="../notesSlides/notesSlide65.xml"/><Relationship Id="rId1" Type="http://schemas.openxmlformats.org/officeDocument/2006/relationships/slideLayout" Target="../slideLayouts/slideLayout30.xml"/><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hyperlink" Target="https://kubernetes.io/docs/concepts/storage/volumes/" TargetMode="External"/><Relationship Id="rId2" Type="http://schemas.openxmlformats.org/officeDocument/2006/relationships/notesSlide" Target="../notesSlides/notesSlide72.xml"/><Relationship Id="rId1" Type="http://schemas.openxmlformats.org/officeDocument/2006/relationships/slideLayout" Target="../slideLayouts/slideLayout30.xml"/></Relationships>
</file>

<file path=ppt/slides/_rels/slide1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30.xml"/><Relationship Id="rId4" Type="http://schemas.openxmlformats.org/officeDocument/2006/relationships/image" Target="../media/image125.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0.xml"/></Relationships>
</file>

<file path=ppt/slides/_rels/slide1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5.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icta-tecaji/docker-k8s-public.git"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1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8.xml"/><Relationship Id="rId1" Type="http://schemas.openxmlformats.org/officeDocument/2006/relationships/slideLayout" Target="../slideLayouts/slideLayout30.xml"/></Relationships>
</file>

<file path=ppt/slides/_rels/slide133.xml.rels><?xml version="1.0" encoding="UTF-8" standalone="yes"?>
<Relationships xmlns="http://schemas.openxmlformats.org/package/2006/relationships"><Relationship Id="rId3" Type="http://schemas.openxmlformats.org/officeDocument/2006/relationships/hyperlink" Target="https://kubernetes.io/docs/concepts/configuration/configmap/" TargetMode="External"/><Relationship Id="rId2" Type="http://schemas.openxmlformats.org/officeDocument/2006/relationships/notesSlide" Target="../notesSlides/notesSlide79.xml"/><Relationship Id="rId1" Type="http://schemas.openxmlformats.org/officeDocument/2006/relationships/slideLayout" Target="../slideLayouts/slideLayout30.xml"/><Relationship Id="rId5" Type="http://schemas.openxmlformats.org/officeDocument/2006/relationships/image" Target="../media/image131.png"/><Relationship Id="rId4" Type="http://schemas.openxmlformats.org/officeDocument/2006/relationships/image" Target="../media/image130.png"/></Relationships>
</file>

<file path=ppt/slides/_rels/slide134.xml.rels><?xml version="1.0" encoding="UTF-8" standalone="yes"?>
<Relationships xmlns="http://schemas.openxmlformats.org/package/2006/relationships"><Relationship Id="rId3" Type="http://schemas.openxmlformats.org/officeDocument/2006/relationships/hyperlink" Target="https://kubernetes.io/docs/concepts/configuration/secret/" TargetMode="External"/><Relationship Id="rId2" Type="http://schemas.openxmlformats.org/officeDocument/2006/relationships/notesSlide" Target="../notesSlides/notesSlide80.xml"/><Relationship Id="rId1" Type="http://schemas.openxmlformats.org/officeDocument/2006/relationships/slideLayout" Target="../slideLayouts/slideLayout30.xml"/><Relationship Id="rId4" Type="http://schemas.openxmlformats.org/officeDocument/2006/relationships/hyperlink" Target="https://kubernetes.io/docs/concepts/configuration/secret/#risks"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3" Type="http://schemas.openxmlformats.org/officeDocument/2006/relationships/hyperlink" Target="https://kubernetes.io/docs/concepts/workloads/controllers/job/" TargetMode="External"/><Relationship Id="rId2" Type="http://schemas.openxmlformats.org/officeDocument/2006/relationships/notesSlide" Target="../notesSlides/notesSlide82.xml"/><Relationship Id="rId1" Type="http://schemas.openxmlformats.org/officeDocument/2006/relationships/slideLayout" Target="../slideLayouts/slideLayout30.xml"/><Relationship Id="rId4" Type="http://schemas.openxmlformats.org/officeDocument/2006/relationships/image" Target="../media/image133.png"/></Relationships>
</file>

<file path=ppt/slides/_rels/slide137.xml.rels><?xml version="1.0" encoding="UTF-8" standalone="yes"?>
<Relationships xmlns="http://schemas.openxmlformats.org/package/2006/relationships"><Relationship Id="rId3" Type="http://schemas.openxmlformats.org/officeDocument/2006/relationships/hyperlink" Target="https://kubernetes.io/docs/tasks/access-application-cluster/web-ui-dashboard/"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hyperlink" Target="https://unofficial-kubernetes.readthedocs.io/en/latest/user-guide/kubectl-cheatsheet/" TargetMode="External"/><Relationship Id="rId4" Type="http://schemas.openxmlformats.org/officeDocument/2006/relationships/hyperlink" Target="https://kubernetes.io/docs/tasks/access-application-cluster/connecting-frontend-backend/"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mailto:andrej.kos@ltfe.org" TargetMode="External"/><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hyperlink" Target="http://www.ltfe.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docker.com/engine/install/ubuntu/" TargetMode="External"/><Relationship Id="rId2" Type="http://schemas.openxmlformats.org/officeDocument/2006/relationships/hyperlink" Target="https://docs.docker.com/get-docker/" TargetMode="External"/><Relationship Id="rId1" Type="http://schemas.openxmlformats.org/officeDocument/2006/relationships/slideLayout" Target="../slideLayouts/slideLayout3.xml"/><Relationship Id="rId4" Type="http://schemas.openxmlformats.org/officeDocument/2006/relationships/hyperlink" Target="https://docs.docker.com/engine/install/linux-postinstal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hyperlink" Target="https://martinfowler.com/bliki/MonolithFirst.html"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kubernetes.io/" TargetMode="External"/><Relationship Id="rId1" Type="http://schemas.openxmlformats.org/officeDocument/2006/relationships/slideLayout" Target="../slideLayouts/slideLayout24.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65.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hyperlink" Target="https://kubernetes.io/docs/concepts/architecture/nodes/" TargetMode="Externa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hyperlink" Target="http://www.ict-academy.eu/" TargetMode="External"/><Relationship Id="rId7" Type="http://schemas.openxmlformats.org/officeDocument/2006/relationships/hyperlink" Target="http://www.maker.si/" TargetMode="External"/><Relationship Id="rId12"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18.jpg"/><Relationship Id="rId5" Type="http://schemas.openxmlformats.org/officeDocument/2006/relationships/hyperlink" Target="http://www.e-cho.org/" TargetMode="Externa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hyperlink" Target="http://www.openlab.si/"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2" Type="http://schemas.openxmlformats.org/officeDocument/2006/relationships/hyperlink" Target="https://kubernetes.io/docs/reference/glossary/?all=true#term-control-plane" TargetMode="Externa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3" Type="http://schemas.openxmlformats.org/officeDocument/2006/relationships/hyperlink" Target="https://kubernetes.io/docs/setup/production-environment/container-runtimes" TargetMode="External"/><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image" Target="../media/image87.png"/><Relationship Id="rId4" Type="http://schemas.openxmlformats.org/officeDocument/2006/relationships/image" Target="../media/image86.jpeg"/></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hyperlink" Target="https://get.k3s.io/"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1.jp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2.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63.xml"/><Relationship Id="rId4" Type="http://schemas.openxmlformats.org/officeDocument/2006/relationships/image" Target="../media/image97.pn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4" name="Google Shape;134;p1"/>
          <p:cNvPicPr preferRelativeResize="0"/>
          <p:nvPr/>
        </p:nvPicPr>
        <p:blipFill rotWithShape="1">
          <a:blip r:embed="rId3">
            <a:alphaModFix/>
          </a:blip>
          <a:srcRect l="381" t="8946" r="-996" b="36429"/>
          <a:stretch/>
        </p:blipFill>
        <p:spPr>
          <a:xfrm>
            <a:off x="0" y="285691"/>
            <a:ext cx="9244940" cy="3103973"/>
          </a:xfrm>
          <a:prstGeom prst="rect">
            <a:avLst/>
          </a:prstGeom>
          <a:noFill/>
          <a:ln>
            <a:noFill/>
          </a:ln>
        </p:spPr>
      </p:pic>
      <p:grpSp>
        <p:nvGrpSpPr>
          <p:cNvPr id="135" name="Google Shape;135;p1"/>
          <p:cNvGrpSpPr/>
          <p:nvPr/>
        </p:nvGrpSpPr>
        <p:grpSpPr>
          <a:xfrm>
            <a:off x="-1" y="2521280"/>
            <a:ext cx="6875814" cy="1636562"/>
            <a:chOff x="-1" y="1727858"/>
            <a:chExt cx="9167752" cy="3411187"/>
          </a:xfrm>
        </p:grpSpPr>
        <p:sp>
          <p:nvSpPr>
            <p:cNvPr id="136" name="Google Shape;136;p1"/>
            <p:cNvSpPr/>
            <p:nvPr/>
          </p:nvSpPr>
          <p:spPr>
            <a:xfrm>
              <a:off x="-1" y="1727858"/>
              <a:ext cx="9167752" cy="3411187"/>
            </a:xfrm>
            <a:prstGeom prst="rect">
              <a:avLst/>
            </a:prstGeom>
            <a:solidFill>
              <a:srgbClr val="001B4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37" name="Google Shape;137;p1"/>
            <p:cNvSpPr/>
            <p:nvPr/>
          </p:nvSpPr>
          <p:spPr>
            <a:xfrm>
              <a:off x="-1" y="1727858"/>
              <a:ext cx="9167752" cy="65314"/>
            </a:xfrm>
            <a:prstGeom prst="rect">
              <a:avLst/>
            </a:prstGeom>
            <a:solidFill>
              <a:srgbClr val="7EB94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38" name="Google Shape;138;p1"/>
          <p:cNvSpPr txBox="1">
            <a:spLocks noGrp="1"/>
          </p:cNvSpPr>
          <p:nvPr>
            <p:ph type="ctrTitle"/>
          </p:nvPr>
        </p:nvSpPr>
        <p:spPr>
          <a:xfrm>
            <a:off x="319454" y="3121569"/>
            <a:ext cx="6158840" cy="702857"/>
          </a:xfrm>
          <a:prstGeom prst="rect">
            <a:avLst/>
          </a:prstGeom>
          <a:noFill/>
          <a:ln>
            <a:noFill/>
          </a:ln>
        </p:spPr>
        <p:txBody>
          <a:bodyPr spcFirstLastPara="1" wrap="square" lIns="91425" tIns="45700" rIns="91425" bIns="45700" anchor="b" anchorCtr="0">
            <a:noAutofit/>
          </a:bodyPr>
          <a:lstStyle/>
          <a:p>
            <a:pPr lvl="0" algn="l">
              <a:lnSpc>
                <a:spcPct val="83333"/>
              </a:lnSpc>
              <a:buClr>
                <a:schemeClr val="lt1"/>
              </a:buClr>
              <a:buSzPts val="3600"/>
            </a:pPr>
            <a:r>
              <a:rPr lang="en-US" sz="2800" dirty="0" err="1">
                <a:solidFill>
                  <a:schemeClr val="lt1"/>
                </a:solidFill>
                <a:latin typeface="Calibri"/>
                <a:ea typeface="Calibri"/>
                <a:cs typeface="Calibri"/>
                <a:sym typeface="Calibri"/>
              </a:rPr>
              <a:t>Praktična</a:t>
            </a:r>
            <a:r>
              <a:rPr lang="en-US" sz="2800" dirty="0">
                <a:solidFill>
                  <a:schemeClr val="lt1"/>
                </a:solidFill>
                <a:latin typeface="Calibri"/>
                <a:ea typeface="Calibri"/>
                <a:cs typeface="Calibri"/>
                <a:sym typeface="Calibri"/>
              </a:rPr>
              <a:t> </a:t>
            </a:r>
            <a:r>
              <a:rPr lang="en-US" sz="2800" dirty="0" err="1">
                <a:solidFill>
                  <a:schemeClr val="lt1"/>
                </a:solidFill>
                <a:latin typeface="Calibri"/>
                <a:ea typeface="Calibri"/>
                <a:cs typeface="Calibri"/>
                <a:sym typeface="Calibri"/>
              </a:rPr>
              <a:t>delavnica</a:t>
            </a:r>
            <a:r>
              <a:rPr lang="en-US" sz="2800" dirty="0">
                <a:solidFill>
                  <a:schemeClr val="lt1"/>
                </a:solidFill>
                <a:latin typeface="Calibri"/>
                <a:ea typeface="Calibri"/>
                <a:cs typeface="Calibri"/>
                <a:sym typeface="Calibri"/>
              </a:rPr>
              <a:t> Docker &amp; Kubernetes</a:t>
            </a:r>
            <a:endParaRPr lang="pl-PL" sz="2800" dirty="0">
              <a:solidFill>
                <a:schemeClr val="lt1"/>
              </a:solidFill>
              <a:latin typeface="Calibri"/>
              <a:ea typeface="Calibri"/>
              <a:cs typeface="Calibri"/>
              <a:sym typeface="Calibri"/>
            </a:endParaRPr>
          </a:p>
        </p:txBody>
      </p:sp>
      <p:sp>
        <p:nvSpPr>
          <p:cNvPr id="139" name="Google Shape;139;p1"/>
          <p:cNvSpPr txBox="1">
            <a:spLocks noGrp="1"/>
          </p:cNvSpPr>
          <p:nvPr>
            <p:ph type="subTitle" idx="1"/>
          </p:nvPr>
        </p:nvSpPr>
        <p:spPr>
          <a:xfrm>
            <a:off x="347352" y="3833234"/>
            <a:ext cx="1442701" cy="433821"/>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Clr>
                <a:srgbClr val="7EB944"/>
              </a:buClr>
              <a:buSzPts val="1350"/>
              <a:buNone/>
            </a:pPr>
            <a:r>
              <a:rPr lang="en-US" sz="1350" dirty="0">
                <a:solidFill>
                  <a:srgbClr val="7EB944"/>
                </a:solidFill>
              </a:rPr>
              <a:t>November</a:t>
            </a:r>
            <a:r>
              <a:rPr lang="sl-SI" sz="1350" dirty="0">
                <a:solidFill>
                  <a:srgbClr val="7EB944"/>
                </a:solidFill>
              </a:rPr>
              <a:t> 202</a:t>
            </a:r>
            <a:r>
              <a:rPr lang="en-US" sz="1350" dirty="0">
                <a:solidFill>
                  <a:srgbClr val="7EB944"/>
                </a:solidFill>
              </a:rPr>
              <a:t>2</a:t>
            </a:r>
          </a:p>
        </p:txBody>
      </p:sp>
      <p:sp>
        <p:nvSpPr>
          <p:cNvPr id="140" name="Google Shape;140;p1"/>
          <p:cNvSpPr txBox="1"/>
          <p:nvPr/>
        </p:nvSpPr>
        <p:spPr>
          <a:xfrm>
            <a:off x="500503" y="5037364"/>
            <a:ext cx="1345240" cy="2539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sl-SI" sz="1050" b="0" i="0" u="none" strike="noStrike" kern="0" cap="none" spc="0" normalizeH="0" baseline="0" noProof="0">
                <a:ln>
                  <a:noFill/>
                </a:ln>
                <a:solidFill>
                  <a:srgbClr val="001B45"/>
                </a:solidFill>
                <a:effectLst/>
                <a:uLnTx/>
                <a:uFillTx/>
                <a:latin typeface="Calibri"/>
                <a:ea typeface="Calibri"/>
                <a:cs typeface="Calibri"/>
                <a:sym typeface="Calibri"/>
              </a:rPr>
              <a:t>www.ict-academy.eu</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41" name="Google Shape;141;p1"/>
          <p:cNvPicPr preferRelativeResize="0"/>
          <p:nvPr/>
        </p:nvPicPr>
        <p:blipFill rotWithShape="1">
          <a:blip r:embed="rId4">
            <a:alphaModFix/>
          </a:blip>
          <a:srcRect/>
          <a:stretch/>
        </p:blipFill>
        <p:spPr>
          <a:xfrm>
            <a:off x="7320589" y="3699041"/>
            <a:ext cx="1530046" cy="1512000"/>
          </a:xfrm>
          <a:prstGeom prst="rect">
            <a:avLst/>
          </a:prstGeom>
          <a:noFill/>
          <a:ln>
            <a:noFill/>
          </a:ln>
        </p:spPr>
      </p:pic>
      <p:pic>
        <p:nvPicPr>
          <p:cNvPr id="142" name="Google Shape;142;p1"/>
          <p:cNvPicPr preferRelativeResize="0"/>
          <p:nvPr/>
        </p:nvPicPr>
        <p:blipFill rotWithShape="1">
          <a:blip r:embed="rId5">
            <a:alphaModFix/>
          </a:blip>
          <a:srcRect/>
          <a:stretch/>
        </p:blipFill>
        <p:spPr>
          <a:xfrm>
            <a:off x="500503" y="2649705"/>
            <a:ext cx="1897084" cy="286673"/>
          </a:xfrm>
          <a:prstGeom prst="rect">
            <a:avLst/>
          </a:prstGeom>
          <a:noFill/>
          <a:ln>
            <a:noFill/>
          </a:ln>
        </p:spPr>
      </p:pic>
    </p:spTree>
    <p:extLst>
      <p:ext uri="{BB962C8B-B14F-4D97-AF65-F5344CB8AC3E}">
        <p14:creationId xmlns:p14="http://schemas.microsoft.com/office/powerpoint/2010/main" val="3354284817"/>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Prototipiranje, MakerLab</a:t>
            </a:r>
            <a:endParaRPr/>
          </a:p>
        </p:txBody>
      </p:sp>
      <p:sp>
        <p:nvSpPr>
          <p:cNvPr id="352" name="Google Shape;352;p10"/>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Poudarek na IoT</a:t>
            </a:r>
            <a:endParaRPr/>
          </a:p>
          <a:p>
            <a:pPr marL="742950" lvl="1" indent="-285750" algn="l" rtl="0">
              <a:spcBef>
                <a:spcPts val="360"/>
              </a:spcBef>
              <a:spcAft>
                <a:spcPts val="0"/>
              </a:spcAft>
              <a:buClr>
                <a:srgbClr val="344447"/>
              </a:buClr>
              <a:buSzPts val="1800"/>
              <a:buChar char="–"/>
            </a:pPr>
            <a:r>
              <a:rPr lang="en-US"/>
              <a:t>Razvoj, inovacije</a:t>
            </a:r>
            <a:endParaRPr/>
          </a:p>
          <a:p>
            <a:pPr marL="742950" lvl="1" indent="-285750" algn="l" rtl="0">
              <a:spcBef>
                <a:spcPts val="360"/>
              </a:spcBef>
              <a:spcAft>
                <a:spcPts val="0"/>
              </a:spcAft>
              <a:buClr>
                <a:srgbClr val="344447"/>
              </a:buClr>
              <a:buSzPts val="1800"/>
              <a:buChar char="–"/>
            </a:pPr>
            <a:r>
              <a:rPr lang="en-US"/>
              <a:t>Learning by doing</a:t>
            </a:r>
            <a:endParaRPr/>
          </a:p>
        </p:txBody>
      </p:sp>
      <p:pic>
        <p:nvPicPr>
          <p:cNvPr id="353" name="Google Shape;353;p10"/>
          <p:cNvPicPr preferRelativeResize="0"/>
          <p:nvPr/>
        </p:nvPicPr>
        <p:blipFill rotWithShape="1">
          <a:blip r:embed="rId3">
            <a:alphaModFix/>
          </a:blip>
          <a:srcRect l="9875" t="16884" r="5382" b="3739"/>
          <a:stretch/>
        </p:blipFill>
        <p:spPr>
          <a:xfrm>
            <a:off x="5313611" y="376062"/>
            <a:ext cx="3481901" cy="2122563"/>
          </a:xfrm>
          <a:prstGeom prst="rect">
            <a:avLst/>
          </a:prstGeom>
          <a:noFill/>
          <a:ln>
            <a:noFill/>
          </a:ln>
        </p:spPr>
      </p:pic>
      <p:pic>
        <p:nvPicPr>
          <p:cNvPr id="354" name="Google Shape;354;p10" descr="C:\Users\lukam\AppData\Local\Microsoft\Windows\Temporary Internet Files\Content.Outlook\HLW80A1N\IMG_2673.JPG"/>
          <p:cNvPicPr preferRelativeResize="0"/>
          <p:nvPr/>
        </p:nvPicPr>
        <p:blipFill rotWithShape="1">
          <a:blip r:embed="rId4">
            <a:alphaModFix/>
          </a:blip>
          <a:srcRect b="4960"/>
          <a:stretch/>
        </p:blipFill>
        <p:spPr>
          <a:xfrm>
            <a:off x="4266352" y="2820645"/>
            <a:ext cx="3481901" cy="2498717"/>
          </a:xfrm>
          <a:prstGeom prst="rect">
            <a:avLst/>
          </a:prstGeom>
          <a:noFill/>
          <a:ln>
            <a:noFill/>
          </a:ln>
        </p:spPr>
      </p:pic>
      <p:pic>
        <p:nvPicPr>
          <p:cNvPr id="355" name="Google Shape;355;p10" descr="D:\Dropbox\MakerLab\Slike\Odstevalnik\IMG_20151207_144157.jpg"/>
          <p:cNvPicPr preferRelativeResize="0"/>
          <p:nvPr/>
        </p:nvPicPr>
        <p:blipFill rotWithShape="1">
          <a:blip r:embed="rId5">
            <a:alphaModFix/>
          </a:blip>
          <a:srcRect/>
          <a:stretch/>
        </p:blipFill>
        <p:spPr>
          <a:xfrm>
            <a:off x="361615" y="2820646"/>
            <a:ext cx="3331623" cy="2498717"/>
          </a:xfrm>
          <a:prstGeom prst="rect">
            <a:avLst/>
          </a:prstGeom>
          <a:noFill/>
          <a:ln>
            <a:noFill/>
          </a:ln>
        </p:spPr>
      </p:pic>
      <p:sp>
        <p:nvSpPr>
          <p:cNvPr id="356" name="Google Shape;356;p1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94c9480fe8_1_620"/>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Zdravje strokov</a:t>
            </a:r>
            <a:endParaRPr/>
          </a:p>
        </p:txBody>
      </p:sp>
      <p:sp>
        <p:nvSpPr>
          <p:cNvPr id="959" name="Google Shape;959;g94c9480fe8_1_620"/>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100</a:t>
            </a:fld>
            <a:endParaRPr/>
          </a:p>
        </p:txBody>
      </p:sp>
      <p:sp>
        <p:nvSpPr>
          <p:cNvPr id="960" name="Google Shape;960;g94c9480fe8_1_620"/>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b="1"/>
              <a:t>Strokov v praksi ne uporabljamo direktno -&gt; uporabimo drugačne tipe virov (ReplicationControllers, Deployments)</a:t>
            </a:r>
            <a:endParaRPr/>
          </a:p>
          <a:p>
            <a:pPr marL="342900" lvl="0" indent="-342900" algn="l" rtl="0">
              <a:spcBef>
                <a:spcPts val="400"/>
              </a:spcBef>
              <a:spcAft>
                <a:spcPts val="0"/>
              </a:spcAft>
              <a:buClr>
                <a:srgbClr val="344447"/>
              </a:buClr>
              <a:buSzPts val="2000"/>
              <a:buChar char="•"/>
            </a:pPr>
            <a:r>
              <a:rPr lang="en-US"/>
              <a:t>Stroki niso odporni na:</a:t>
            </a:r>
            <a:endParaRPr/>
          </a:p>
          <a:p>
            <a:pPr marL="742950" lvl="1" indent="-285750" algn="l" rtl="0">
              <a:spcBef>
                <a:spcPts val="360"/>
              </a:spcBef>
              <a:spcAft>
                <a:spcPts val="0"/>
              </a:spcAft>
              <a:buClr>
                <a:srgbClr val="344447"/>
              </a:buClr>
              <a:buSzPts val="1800"/>
              <a:buChar char="–"/>
            </a:pPr>
            <a:r>
              <a:rPr lang="en-US"/>
              <a:t>napake v času razporejanja (scheduling)</a:t>
            </a:r>
            <a:endParaRPr/>
          </a:p>
          <a:p>
            <a:pPr marL="742950" lvl="1" indent="-285750" algn="l" rtl="0">
              <a:spcBef>
                <a:spcPts val="360"/>
              </a:spcBef>
              <a:spcAft>
                <a:spcPts val="0"/>
              </a:spcAft>
              <a:buClr>
                <a:srgbClr val="344447"/>
              </a:buClr>
              <a:buSzPts val="1800"/>
              <a:buChar char="–"/>
            </a:pPr>
            <a:r>
              <a:rPr lang="en-US"/>
              <a:t>izpad gostitelja,</a:t>
            </a:r>
            <a:endParaRPr/>
          </a:p>
          <a:p>
            <a:pPr marL="742950" lvl="1" indent="-285750" algn="l" rtl="0">
              <a:spcBef>
                <a:spcPts val="360"/>
              </a:spcBef>
              <a:spcAft>
                <a:spcPts val="0"/>
              </a:spcAft>
              <a:buClr>
                <a:srgbClr val="344447"/>
              </a:buClr>
              <a:buSzPts val="1800"/>
              <a:buChar char="–"/>
            </a:pPr>
            <a:r>
              <a:rPr lang="en-US"/>
              <a:t>In drugih napak zaradi vzdrževanja ali pomanjkanja virov.</a:t>
            </a:r>
            <a:endParaRPr/>
          </a:p>
          <a:p>
            <a:pPr marL="342900" lvl="0" indent="-342900" algn="l" rtl="0">
              <a:spcBef>
                <a:spcPts val="400"/>
              </a:spcBef>
              <a:spcAft>
                <a:spcPts val="0"/>
              </a:spcAft>
              <a:buClr>
                <a:srgbClr val="344447"/>
              </a:buClr>
              <a:buSzPts val="2000"/>
              <a:buChar char="•"/>
            </a:pPr>
            <a:r>
              <a:rPr lang="en-US"/>
              <a:t>V primeru da kontejner v stroku odpove, ga </a:t>
            </a:r>
            <a:r>
              <a:rPr lang="en-US" i="1"/>
              <a:t>Kubelet</a:t>
            </a:r>
            <a:r>
              <a:rPr lang="en-US"/>
              <a:t> ponovno zažene</a:t>
            </a:r>
            <a:endParaRPr/>
          </a:p>
          <a:p>
            <a:pPr marL="342900" lvl="0" indent="-342900" algn="l" rtl="0">
              <a:spcBef>
                <a:spcPts val="400"/>
              </a:spcBef>
              <a:spcAft>
                <a:spcPts val="0"/>
              </a:spcAft>
              <a:buClr>
                <a:srgbClr val="344447"/>
              </a:buClr>
              <a:buSzPts val="2000"/>
              <a:buChar char="•"/>
            </a:pPr>
            <a:r>
              <a:rPr lang="en-US"/>
              <a:t>Nekatere aplikacije nehajo delovati, brez da bi se proces zaustavil (memory leak, infinite loop, deadlock)</a:t>
            </a:r>
            <a:endParaRPr/>
          </a:p>
          <a:p>
            <a:pPr marL="742950" lvl="1" indent="-285750" algn="l" rtl="0">
              <a:spcBef>
                <a:spcPts val="360"/>
              </a:spcBef>
              <a:spcAft>
                <a:spcPts val="0"/>
              </a:spcAft>
              <a:buClr>
                <a:srgbClr val="344447"/>
              </a:buClr>
              <a:buSzPts val="1800"/>
              <a:buChar char="–"/>
            </a:pPr>
            <a:r>
              <a:rPr lang="en-US"/>
              <a:t>Moramo preveriti zdravje od zunaj</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94c9480fe8_1_626"/>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Liveness probes</a:t>
            </a:r>
            <a:endParaRPr/>
          </a:p>
        </p:txBody>
      </p:sp>
      <p:sp>
        <p:nvSpPr>
          <p:cNvPr id="966" name="Google Shape;966;g94c9480fe8_1_626"/>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101</a:t>
            </a:fld>
            <a:endParaRPr/>
          </a:p>
        </p:txBody>
      </p:sp>
      <p:sp>
        <p:nvSpPr>
          <p:cNvPr id="967" name="Google Shape;967;g94c9480fe8_1_626"/>
          <p:cNvSpPr txBox="1">
            <a:spLocks noGrp="1"/>
          </p:cNvSpPr>
          <p:nvPr>
            <p:ph type="body" idx="1"/>
          </p:nvPr>
        </p:nvSpPr>
        <p:spPr>
          <a:xfrm>
            <a:off x="362609" y="1104900"/>
            <a:ext cx="8118600" cy="43464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1850"/>
              <a:buChar char="•"/>
            </a:pPr>
            <a:r>
              <a:rPr lang="en-US" sz="1850"/>
              <a:t>Omogočajo preverjanje ali je kontejner še živ</a:t>
            </a:r>
            <a:endParaRPr/>
          </a:p>
          <a:p>
            <a:pPr marL="342900" lvl="0" indent="-342900" algn="l" rtl="0">
              <a:lnSpc>
                <a:spcPct val="90000"/>
              </a:lnSpc>
              <a:spcBef>
                <a:spcPts val="370"/>
              </a:spcBef>
              <a:spcAft>
                <a:spcPts val="0"/>
              </a:spcAft>
              <a:buClr>
                <a:srgbClr val="344447"/>
              </a:buClr>
              <a:buSzPts val="1850"/>
              <a:buChar char="•"/>
            </a:pPr>
            <a:r>
              <a:rPr lang="en-US" sz="1850"/>
              <a:t>Lahko jo definiramo za vsak kontejner posebej</a:t>
            </a:r>
            <a:endParaRPr/>
          </a:p>
          <a:p>
            <a:pPr marL="342900" lvl="0" indent="-342900" algn="l" rtl="0">
              <a:lnSpc>
                <a:spcPct val="90000"/>
              </a:lnSpc>
              <a:spcBef>
                <a:spcPts val="370"/>
              </a:spcBef>
              <a:spcAft>
                <a:spcPts val="0"/>
              </a:spcAft>
              <a:buClr>
                <a:srgbClr val="344447"/>
              </a:buClr>
              <a:buSzPts val="1850"/>
              <a:buChar char="•"/>
            </a:pPr>
            <a:r>
              <a:rPr lang="en-US" sz="1850"/>
              <a:t>Kubernetes periodično preverja stanje in ponovno zažene kontejner v primeru, da Liveness Probe ne zazna delovanja aplikacije</a:t>
            </a:r>
            <a:endParaRPr/>
          </a:p>
          <a:p>
            <a:pPr marL="342900" lvl="0" indent="-342900" algn="l" rtl="0">
              <a:lnSpc>
                <a:spcPct val="90000"/>
              </a:lnSpc>
              <a:spcBef>
                <a:spcPts val="370"/>
              </a:spcBef>
              <a:spcAft>
                <a:spcPts val="0"/>
              </a:spcAft>
              <a:buClr>
                <a:srgbClr val="344447"/>
              </a:buClr>
              <a:buSzPts val="1850"/>
              <a:buChar char="•"/>
            </a:pPr>
            <a:r>
              <a:rPr lang="en-US" sz="1850"/>
              <a:t>Obstajajo tudi </a:t>
            </a:r>
            <a:r>
              <a:rPr lang="en-US" sz="1850" b="1"/>
              <a:t>Rediness probe </a:t>
            </a:r>
            <a:r>
              <a:rPr lang="en-US" sz="1850"/>
              <a:t>(več o tem kasneje)</a:t>
            </a:r>
            <a:endParaRPr/>
          </a:p>
          <a:p>
            <a:pPr marL="342900" lvl="0" indent="-342900" algn="l" rtl="0">
              <a:lnSpc>
                <a:spcPct val="90000"/>
              </a:lnSpc>
              <a:spcBef>
                <a:spcPts val="370"/>
              </a:spcBef>
              <a:spcAft>
                <a:spcPts val="0"/>
              </a:spcAft>
              <a:buClr>
                <a:srgbClr val="344447"/>
              </a:buClr>
              <a:buSzPts val="1850"/>
              <a:buChar char="•"/>
            </a:pPr>
            <a:r>
              <a:rPr lang="en-US" sz="1850"/>
              <a:t>Omogočajo tri mehanizme zaznavanja:</a:t>
            </a:r>
            <a:endParaRPr/>
          </a:p>
          <a:p>
            <a:pPr marL="742950" lvl="1" indent="-285750" algn="l" rtl="0">
              <a:lnSpc>
                <a:spcPct val="90000"/>
              </a:lnSpc>
              <a:spcBef>
                <a:spcPts val="333"/>
              </a:spcBef>
              <a:spcAft>
                <a:spcPts val="0"/>
              </a:spcAft>
              <a:buClr>
                <a:srgbClr val="344447"/>
              </a:buClr>
              <a:buSzPts val="1665"/>
              <a:buChar char="–"/>
            </a:pPr>
            <a:r>
              <a:rPr lang="en-US" sz="1665"/>
              <a:t>HTTP GET probe</a:t>
            </a:r>
            <a:endParaRPr sz="1665"/>
          </a:p>
          <a:p>
            <a:pPr marL="742950" lvl="1" indent="-285750" algn="l" rtl="0">
              <a:lnSpc>
                <a:spcPct val="90000"/>
              </a:lnSpc>
              <a:spcBef>
                <a:spcPts val="333"/>
              </a:spcBef>
              <a:spcAft>
                <a:spcPts val="0"/>
              </a:spcAft>
              <a:buClr>
                <a:srgbClr val="344447"/>
              </a:buClr>
              <a:buSzPts val="1665"/>
              <a:buChar char="–"/>
            </a:pPr>
            <a:r>
              <a:rPr lang="en-US" sz="1665"/>
              <a:t>TCP Socket probe</a:t>
            </a:r>
            <a:endParaRPr sz="1665"/>
          </a:p>
          <a:p>
            <a:pPr marL="742950" lvl="1" indent="-285750" algn="l" rtl="0">
              <a:lnSpc>
                <a:spcPct val="90000"/>
              </a:lnSpc>
              <a:spcBef>
                <a:spcPts val="333"/>
              </a:spcBef>
              <a:spcAft>
                <a:spcPts val="0"/>
              </a:spcAft>
              <a:buClr>
                <a:srgbClr val="344447"/>
              </a:buClr>
              <a:buSzPts val="1665"/>
              <a:buChar char="–"/>
            </a:pPr>
            <a:r>
              <a:rPr lang="en-US" sz="1665"/>
              <a:t>Exec probe</a:t>
            </a:r>
            <a:endParaRPr sz="1665"/>
          </a:p>
          <a:p>
            <a:pPr marL="342900" lvl="0" indent="-342900" algn="l" rtl="0">
              <a:lnSpc>
                <a:spcPct val="90000"/>
              </a:lnSpc>
              <a:spcBef>
                <a:spcPts val="370"/>
              </a:spcBef>
              <a:spcAft>
                <a:spcPts val="0"/>
              </a:spcAft>
              <a:buClr>
                <a:srgbClr val="344447"/>
              </a:buClr>
              <a:buSzPts val="1850"/>
              <a:buChar char="•"/>
            </a:pPr>
            <a:r>
              <a:rPr lang="en-US" sz="1850"/>
              <a:t>V produkcijskih okoljih je praksa vedno definirati Liveness probe</a:t>
            </a:r>
            <a:endParaRPr/>
          </a:p>
          <a:p>
            <a:pPr marL="342900" lvl="0" indent="-342900" algn="l" rtl="0">
              <a:lnSpc>
                <a:spcPct val="90000"/>
              </a:lnSpc>
              <a:spcBef>
                <a:spcPts val="370"/>
              </a:spcBef>
              <a:spcAft>
                <a:spcPts val="0"/>
              </a:spcAft>
              <a:buClr>
                <a:srgbClr val="344447"/>
              </a:buClr>
              <a:buSzPts val="1850"/>
              <a:buChar char="•"/>
            </a:pPr>
            <a:r>
              <a:rPr lang="en-US" sz="1850"/>
              <a:t>Izpostavimo URL path </a:t>
            </a:r>
            <a:r>
              <a:rPr lang="en-US" sz="1850" b="1" i="1"/>
              <a:t>/health </a:t>
            </a:r>
            <a:r>
              <a:rPr lang="en-US" sz="1850"/>
              <a:t>-&gt; preverimo notranji status vitalnih komponent aplikacije ob klicu</a:t>
            </a:r>
            <a:endParaRPr/>
          </a:p>
          <a:p>
            <a:pPr marL="342900" lvl="0" indent="-342900" algn="l" rtl="0">
              <a:lnSpc>
                <a:spcPct val="90000"/>
              </a:lnSpc>
              <a:spcBef>
                <a:spcPts val="370"/>
              </a:spcBef>
              <a:spcAft>
                <a:spcPts val="0"/>
              </a:spcAft>
              <a:buClr>
                <a:srgbClr val="344447"/>
              </a:buClr>
              <a:buSzPts val="1850"/>
              <a:buChar char="•"/>
            </a:pPr>
            <a:r>
              <a:rPr lang="en-US" sz="1850"/>
              <a:t>Potrebujemo mehanizem, ki poskrbi za zagon vseh strokov ob odpovedi gostitelja </a:t>
            </a:r>
            <a:endParaRPr sz="185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g94c9480fe8_1_632"/>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44447"/>
              </a:buClr>
              <a:buSzPts val="2800"/>
              <a:buFont typeface="Tahoma"/>
              <a:buNone/>
            </a:pPr>
            <a:r>
              <a:rPr lang="en-US"/>
              <a:t>ReplicationControllers (replikacijski nadzornik)</a:t>
            </a:r>
            <a:endParaRPr/>
          </a:p>
        </p:txBody>
      </p:sp>
      <p:sp>
        <p:nvSpPr>
          <p:cNvPr id="973" name="Google Shape;973;g94c9480fe8_1_632"/>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102</a:t>
            </a:fld>
            <a:endParaRPr/>
          </a:p>
        </p:txBody>
      </p:sp>
      <p:sp>
        <p:nvSpPr>
          <p:cNvPr id="974" name="Google Shape;974;g94c9480fe8_1_632"/>
          <p:cNvSpPr txBox="1">
            <a:spLocks noGrp="1"/>
          </p:cNvSpPr>
          <p:nvPr>
            <p:ph type="body" idx="1"/>
          </p:nvPr>
        </p:nvSpPr>
        <p:spPr>
          <a:xfrm>
            <a:off x="362609" y="1556238"/>
            <a:ext cx="8118600" cy="35067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2000"/>
              <a:buChar char="•"/>
            </a:pPr>
            <a:r>
              <a:rPr lang="en-US" u="sng">
                <a:solidFill>
                  <a:schemeClr val="hlink"/>
                </a:solidFill>
                <a:hlinkClick r:id="rId3"/>
              </a:rPr>
              <a:t>https://kubernetes.io/docs/concepts/workloads/controllers/replicationcontroller/</a:t>
            </a:r>
            <a:endParaRPr b="1"/>
          </a:p>
          <a:p>
            <a:pPr marL="342900" lvl="0" indent="-342900" algn="l" rtl="0">
              <a:lnSpc>
                <a:spcPct val="90000"/>
              </a:lnSpc>
              <a:spcBef>
                <a:spcPts val="400"/>
              </a:spcBef>
              <a:spcAft>
                <a:spcPts val="0"/>
              </a:spcAft>
              <a:buClr>
                <a:srgbClr val="344447"/>
              </a:buClr>
              <a:buSzPts val="2000"/>
              <a:buChar char="•"/>
            </a:pPr>
            <a:r>
              <a:rPr lang="en-US" b="1"/>
              <a:t>Replikacijski nadzornik (Replication Controller)</a:t>
            </a:r>
            <a:r>
              <a:rPr lang="en-US"/>
              <a:t> zagotovi, da v nekem trenutku teče zahtevano število replik nekega stroka.</a:t>
            </a:r>
            <a:endParaRPr/>
          </a:p>
          <a:p>
            <a:pPr marL="342900" lvl="0" indent="-342900" algn="l" rtl="0">
              <a:lnSpc>
                <a:spcPct val="90000"/>
              </a:lnSpc>
              <a:spcBef>
                <a:spcPts val="400"/>
              </a:spcBef>
              <a:spcAft>
                <a:spcPts val="0"/>
              </a:spcAft>
              <a:buClr>
                <a:srgbClr val="344447"/>
              </a:buClr>
              <a:buSzPts val="2000"/>
              <a:buChar char="•"/>
            </a:pPr>
            <a:r>
              <a:rPr lang="en-US"/>
              <a:t>Če je strokov preveč, replikacijski nadzornik poskrbi za odstranitev odvečnih, če jih je premalo, poskrbi za zagon preostalih.</a:t>
            </a:r>
            <a:endParaRPr/>
          </a:p>
          <a:p>
            <a:pPr marL="342900" lvl="0" indent="-342900" algn="l" rtl="0">
              <a:lnSpc>
                <a:spcPct val="90000"/>
              </a:lnSpc>
              <a:spcBef>
                <a:spcPts val="400"/>
              </a:spcBef>
              <a:spcAft>
                <a:spcPts val="0"/>
              </a:spcAft>
              <a:buClr>
                <a:srgbClr val="344447"/>
              </a:buClr>
              <a:buSzPts val="2000"/>
              <a:buChar char="•"/>
            </a:pPr>
            <a:r>
              <a:rPr lang="en-US"/>
              <a:t>Stroki, ki jih ustvari replikacijski nadzornik, so samodejno nadomeščeni v primeru:</a:t>
            </a:r>
            <a:endParaRPr/>
          </a:p>
          <a:p>
            <a:pPr marL="742950" lvl="1" indent="-285750" algn="l" rtl="0">
              <a:lnSpc>
                <a:spcPct val="90000"/>
              </a:lnSpc>
              <a:spcBef>
                <a:spcPts val="360"/>
              </a:spcBef>
              <a:spcAft>
                <a:spcPts val="0"/>
              </a:spcAft>
              <a:buClr>
                <a:srgbClr val="344447"/>
              </a:buClr>
              <a:buSzPts val="1800"/>
              <a:buChar char="–"/>
            </a:pPr>
            <a:r>
              <a:rPr lang="en-US"/>
              <a:t>izpada zaradi napake pri delovanju,</a:t>
            </a:r>
            <a:endParaRPr/>
          </a:p>
          <a:p>
            <a:pPr marL="742950" lvl="1" indent="-285750" algn="l" rtl="0">
              <a:lnSpc>
                <a:spcPct val="90000"/>
              </a:lnSpc>
              <a:spcBef>
                <a:spcPts val="360"/>
              </a:spcBef>
              <a:spcAft>
                <a:spcPts val="0"/>
              </a:spcAft>
              <a:buClr>
                <a:srgbClr val="344447"/>
              </a:buClr>
              <a:buSzPts val="1800"/>
              <a:buChar char="–"/>
            </a:pPr>
            <a:r>
              <a:rPr lang="en-US"/>
              <a:t>da je strok pobrisan ali</a:t>
            </a:r>
            <a:endParaRPr/>
          </a:p>
          <a:p>
            <a:pPr marL="742950" lvl="1" indent="-285750" algn="l" rtl="0">
              <a:lnSpc>
                <a:spcPct val="90000"/>
              </a:lnSpc>
              <a:spcBef>
                <a:spcPts val="360"/>
              </a:spcBef>
              <a:spcAft>
                <a:spcPts val="0"/>
              </a:spcAft>
              <a:buClr>
                <a:srgbClr val="344447"/>
              </a:buClr>
              <a:buSzPts val="1800"/>
              <a:buChar char="–"/>
            </a:pPr>
            <a:r>
              <a:rPr lang="en-US"/>
              <a:t>je bil ustavljen.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94c9480fe8_1_638"/>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103</a:t>
            </a:fld>
            <a:endParaRPr/>
          </a:p>
        </p:txBody>
      </p:sp>
      <p:pic>
        <p:nvPicPr>
          <p:cNvPr id="980" name="Google Shape;980;g94c9480fe8_1_638"/>
          <p:cNvPicPr preferRelativeResize="0"/>
          <p:nvPr/>
        </p:nvPicPr>
        <p:blipFill rotWithShape="1">
          <a:blip r:embed="rId3">
            <a:alphaModFix/>
          </a:blip>
          <a:srcRect/>
          <a:stretch/>
        </p:blipFill>
        <p:spPr>
          <a:xfrm>
            <a:off x="1711197" y="245626"/>
            <a:ext cx="5721606" cy="4291204"/>
          </a:xfrm>
          <a:prstGeom prst="rect">
            <a:avLst/>
          </a:prstGeom>
          <a:noFill/>
          <a:ln>
            <a:noFill/>
          </a:ln>
        </p:spPr>
      </p:pic>
      <p:sp>
        <p:nvSpPr>
          <p:cNvPr id="981" name="Google Shape;981;g94c9480fe8_1_638"/>
          <p:cNvSpPr txBox="1"/>
          <p:nvPr/>
        </p:nvSpPr>
        <p:spPr>
          <a:xfrm>
            <a:off x="1817883" y="442141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104</a:t>
            </a:fld>
            <a:endParaRPr lang="en-GB"/>
          </a:p>
        </p:txBody>
      </p:sp>
      <p:sp>
        <p:nvSpPr>
          <p:cNvPr id="4" name="Označba mesta besedila 3"/>
          <p:cNvSpPr>
            <a:spLocks noGrp="1"/>
          </p:cNvSpPr>
          <p:nvPr>
            <p:ph type="body" sz="quarter" idx="13"/>
          </p:nvPr>
        </p:nvSpPr>
        <p:spPr>
          <a:xfrm>
            <a:off x="362609" y="434110"/>
            <a:ext cx="8118603" cy="4628844"/>
          </a:xfrm>
        </p:spPr>
        <p:txBody>
          <a:bodyPr/>
          <a:lstStyle/>
          <a:p>
            <a:r>
              <a:rPr lang="en-US" dirty="0"/>
              <a:t>Constantly monitors the list of running pods and makes sure the actual number of pods of a “type” always matches the desired number</a:t>
            </a:r>
          </a:p>
          <a:p>
            <a:pPr lvl="1"/>
            <a:r>
              <a:rPr lang="en-US" dirty="0"/>
              <a:t>If too few such pods are running, it creates new replicas from a pod template.</a:t>
            </a:r>
          </a:p>
          <a:p>
            <a:pPr lvl="1"/>
            <a:r>
              <a:rPr lang="en-US" dirty="0"/>
              <a:t>If too few such pods are running, it creates new replicas from a pod template.</a:t>
            </a:r>
          </a:p>
          <a:p>
            <a:endParaRPr lang="en-US" dirty="0"/>
          </a:p>
        </p:txBody>
      </p:sp>
      <p:pic>
        <p:nvPicPr>
          <p:cNvPr id="5" name="Slika 4"/>
          <p:cNvPicPr>
            <a:picLocks noChangeAspect="1"/>
          </p:cNvPicPr>
          <p:nvPr/>
        </p:nvPicPr>
        <p:blipFill>
          <a:blip r:embed="rId2"/>
          <a:stretch>
            <a:fillRect/>
          </a:stretch>
        </p:blipFill>
        <p:spPr>
          <a:xfrm>
            <a:off x="2355273" y="2559477"/>
            <a:ext cx="4141922" cy="2661282"/>
          </a:xfrm>
          <a:prstGeom prst="rect">
            <a:avLst/>
          </a:prstGeom>
        </p:spPr>
      </p:pic>
      <p:sp>
        <p:nvSpPr>
          <p:cNvPr id="6" name="Pravokotnik 5"/>
          <p:cNvSpPr/>
          <p:nvPr/>
        </p:nvSpPr>
        <p:spPr>
          <a:xfrm>
            <a:off x="2355273" y="5166768"/>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879872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pic>
        <p:nvPicPr>
          <p:cNvPr id="987" name="Google Shape;987;g94c9480fe8_1_644"/>
          <p:cNvPicPr preferRelativeResize="0"/>
          <p:nvPr/>
        </p:nvPicPr>
        <p:blipFill rotWithShape="1">
          <a:blip r:embed="rId3">
            <a:alphaModFix/>
          </a:blip>
          <a:srcRect/>
          <a:stretch/>
        </p:blipFill>
        <p:spPr>
          <a:xfrm>
            <a:off x="782627" y="1232460"/>
            <a:ext cx="8193767" cy="437612"/>
          </a:xfrm>
          <a:prstGeom prst="rect">
            <a:avLst/>
          </a:prstGeom>
          <a:noFill/>
          <a:ln>
            <a:noFill/>
          </a:ln>
        </p:spPr>
      </p:pic>
      <p:sp>
        <p:nvSpPr>
          <p:cNvPr id="988" name="Google Shape;988;g94c9480fe8_1_644"/>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Replica Set (replikacijski niz)</a:t>
            </a:r>
            <a:endParaRPr/>
          </a:p>
        </p:txBody>
      </p:sp>
      <p:sp>
        <p:nvSpPr>
          <p:cNvPr id="989" name="Google Shape;989;g94c9480fe8_1_644"/>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105</a:t>
            </a:fld>
            <a:endParaRPr/>
          </a:p>
        </p:txBody>
      </p:sp>
      <p:sp>
        <p:nvSpPr>
          <p:cNvPr id="990" name="Google Shape;990;g94c9480fe8_1_644"/>
          <p:cNvSpPr txBox="1">
            <a:spLocks noGrp="1"/>
          </p:cNvSpPr>
          <p:nvPr>
            <p:ph type="body" idx="1"/>
          </p:nvPr>
        </p:nvSpPr>
        <p:spPr>
          <a:xfrm>
            <a:off x="474483" y="952764"/>
            <a:ext cx="8588100" cy="4420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2000"/>
              <a:buChar char="•"/>
            </a:pPr>
            <a:r>
              <a:rPr lang="en-US"/>
              <a:t>Replikacijski niz (RS) nadomešča replikacijski nadzornik (RC).</a:t>
            </a:r>
            <a:endParaRPr/>
          </a:p>
          <a:p>
            <a:pPr marL="342900" lvl="0" indent="-215900" algn="l" rtl="0">
              <a:lnSpc>
                <a:spcPct val="90000"/>
              </a:lnSpc>
              <a:spcBef>
                <a:spcPts val="400"/>
              </a:spcBef>
              <a:spcAft>
                <a:spcPts val="0"/>
              </a:spcAft>
              <a:buClr>
                <a:srgbClr val="344447"/>
              </a:buClr>
              <a:buSzPts val="2000"/>
              <a:buNone/>
            </a:pPr>
            <a:endParaRPr/>
          </a:p>
          <a:p>
            <a:pPr marL="342900" lvl="0" indent="-342900" algn="l" rtl="0">
              <a:lnSpc>
                <a:spcPct val="90000"/>
              </a:lnSpc>
              <a:spcBef>
                <a:spcPts val="400"/>
              </a:spcBef>
              <a:spcAft>
                <a:spcPts val="0"/>
              </a:spcAft>
              <a:buClr>
                <a:srgbClr val="344447"/>
              </a:buClr>
              <a:buSzPts val="2000"/>
              <a:buChar char="•"/>
            </a:pPr>
            <a:r>
              <a:rPr lang="en-US"/>
              <a:t>Večinoma jih ne kreiramo direktno, ampak z uporabo Deployment vira</a:t>
            </a:r>
            <a:endParaRPr/>
          </a:p>
          <a:p>
            <a:pPr marL="342900" lvl="0" indent="-342900" algn="l" rtl="0">
              <a:lnSpc>
                <a:spcPct val="90000"/>
              </a:lnSpc>
              <a:spcBef>
                <a:spcPts val="400"/>
              </a:spcBef>
              <a:spcAft>
                <a:spcPts val="0"/>
              </a:spcAft>
              <a:buClr>
                <a:srgbClr val="344447"/>
              </a:buClr>
              <a:buSzPts val="2000"/>
              <a:buChar char="•"/>
            </a:pPr>
            <a:r>
              <a:rPr lang="en-US" u="sng">
                <a:solidFill>
                  <a:schemeClr val="hlink"/>
                </a:solidFill>
                <a:hlinkClick r:id="rId4"/>
              </a:rPr>
              <a:t>https://kubernetes.io/docs/concepts/workloads/controllers/replicaset/</a:t>
            </a:r>
            <a:endParaRPr/>
          </a:p>
          <a:p>
            <a:pPr marL="342900" lvl="0" indent="-342900" algn="l" rtl="0">
              <a:lnSpc>
                <a:spcPct val="90000"/>
              </a:lnSpc>
              <a:spcBef>
                <a:spcPts val="400"/>
              </a:spcBef>
              <a:spcAft>
                <a:spcPts val="0"/>
              </a:spcAft>
              <a:buClr>
                <a:srgbClr val="344447"/>
              </a:buClr>
              <a:buSzPts val="2000"/>
              <a:buChar char="•"/>
            </a:pPr>
            <a:r>
              <a:rPr lang="en-US"/>
              <a:t>Replikacijski niz uporabimo v primeru:</a:t>
            </a:r>
            <a:endParaRPr/>
          </a:p>
          <a:p>
            <a:pPr marL="742950" lvl="1" indent="-285750" algn="l" rtl="0">
              <a:lnSpc>
                <a:spcPct val="90000"/>
              </a:lnSpc>
              <a:spcBef>
                <a:spcPts val="360"/>
              </a:spcBef>
              <a:spcAft>
                <a:spcPts val="0"/>
              </a:spcAft>
              <a:buClr>
                <a:srgbClr val="344447"/>
              </a:buClr>
              <a:buSzPts val="1800"/>
              <a:buChar char="–"/>
            </a:pPr>
            <a:r>
              <a:rPr lang="en-US"/>
              <a:t>ko imamo zahtevo, da v določenem trenutku teče določeno število podov,</a:t>
            </a:r>
            <a:endParaRPr/>
          </a:p>
          <a:p>
            <a:pPr marL="742950" lvl="1" indent="-285750" algn="l" rtl="0">
              <a:lnSpc>
                <a:spcPct val="90000"/>
              </a:lnSpc>
              <a:spcBef>
                <a:spcPts val="360"/>
              </a:spcBef>
              <a:spcAft>
                <a:spcPts val="0"/>
              </a:spcAft>
              <a:buClr>
                <a:srgbClr val="344447"/>
              </a:buClr>
              <a:buSzPts val="1800"/>
              <a:buChar char="–"/>
            </a:pPr>
            <a:r>
              <a:rPr lang="en-US"/>
              <a:t>ni potrebe po posodobitvah.</a:t>
            </a:r>
            <a:endParaRPr/>
          </a:p>
          <a:p>
            <a:pPr marL="342900" lvl="0" indent="-342900" algn="l" rtl="0">
              <a:lnSpc>
                <a:spcPct val="90000"/>
              </a:lnSpc>
              <a:spcBef>
                <a:spcPts val="400"/>
              </a:spcBef>
              <a:spcAft>
                <a:spcPts val="0"/>
              </a:spcAft>
              <a:buClr>
                <a:srgbClr val="344447"/>
              </a:buClr>
              <a:buSzPts val="2000"/>
              <a:buChar char="•"/>
            </a:pPr>
            <a:r>
              <a:rPr lang="en-US"/>
              <a:t>Razlika med RS in RC zajema</a:t>
            </a:r>
            <a:endParaRPr/>
          </a:p>
          <a:p>
            <a:pPr marL="742950" lvl="1" indent="-285750" algn="l" rtl="0">
              <a:lnSpc>
                <a:spcPct val="90000"/>
              </a:lnSpc>
              <a:spcBef>
                <a:spcPts val="360"/>
              </a:spcBef>
              <a:spcAft>
                <a:spcPts val="0"/>
              </a:spcAft>
              <a:buClr>
                <a:srgbClr val="344447"/>
              </a:buClr>
              <a:buSzPts val="1800"/>
              <a:buChar char="–"/>
            </a:pPr>
            <a:r>
              <a:rPr lang="en-US"/>
              <a:t>podporo za selector</a:t>
            </a:r>
            <a:endParaRPr/>
          </a:p>
          <a:p>
            <a:pPr marL="1143000" lvl="2" indent="-228600" algn="l" rtl="0">
              <a:lnSpc>
                <a:spcPct val="90000"/>
              </a:lnSpc>
              <a:spcBef>
                <a:spcPts val="320"/>
              </a:spcBef>
              <a:spcAft>
                <a:spcPts val="0"/>
              </a:spcAft>
              <a:buClr>
                <a:srgbClr val="344447"/>
              </a:buClr>
              <a:buSzPts val="1600"/>
              <a:buChar char="•"/>
            </a:pPr>
            <a:r>
              <a:rPr lang="en-US"/>
              <a:t>RS podpira selector na osnovi set ov.</a:t>
            </a:r>
            <a:endParaRPr/>
          </a:p>
          <a:p>
            <a:pPr marL="1143000" lvl="2" indent="-228600" algn="l" rtl="0">
              <a:lnSpc>
                <a:spcPct val="90000"/>
              </a:lnSpc>
              <a:spcBef>
                <a:spcPts val="320"/>
              </a:spcBef>
              <a:spcAft>
                <a:spcPts val="0"/>
              </a:spcAft>
              <a:buClr>
                <a:srgbClr val="344447"/>
              </a:buClr>
              <a:buSzPts val="1600"/>
              <a:buChar char="•"/>
            </a:pPr>
            <a:r>
              <a:rPr lang="en-US"/>
              <a:t>RC podpira selector le na osnovi enakosti</a:t>
            </a:r>
            <a:endParaRPr/>
          </a:p>
          <a:p>
            <a:pPr marL="742950" lvl="1" indent="-285750" algn="l" rtl="0">
              <a:lnSpc>
                <a:spcPct val="90000"/>
              </a:lnSpc>
              <a:spcBef>
                <a:spcPts val="360"/>
              </a:spcBef>
              <a:spcAft>
                <a:spcPts val="0"/>
              </a:spcAft>
              <a:buClr>
                <a:srgbClr val="344447"/>
              </a:buClr>
              <a:buSzPts val="1800"/>
              <a:buChar char="–"/>
            </a:pPr>
            <a:r>
              <a:rPr lang="en-US"/>
              <a:t>podporo za rolling update</a:t>
            </a:r>
            <a:endParaRPr/>
          </a:p>
          <a:p>
            <a:pPr marL="1143000" lvl="2" indent="-228600" algn="l" rtl="0">
              <a:lnSpc>
                <a:spcPct val="90000"/>
              </a:lnSpc>
              <a:spcBef>
                <a:spcPts val="320"/>
              </a:spcBef>
              <a:spcAft>
                <a:spcPts val="0"/>
              </a:spcAft>
              <a:buClr>
                <a:srgbClr val="344447"/>
              </a:buClr>
              <a:buSzPts val="1600"/>
              <a:buChar char="•"/>
            </a:pPr>
            <a:r>
              <a:rPr lang="en-US"/>
              <a:t>V primeru potrebe je priporočena uporaba namestitvene enote tipa namestitev, ki za razliko od RS omogoča deklarativno nadgradnjo</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ka 6"/>
          <p:cNvPicPr>
            <a:picLocks noChangeAspect="1"/>
          </p:cNvPicPr>
          <p:nvPr/>
        </p:nvPicPr>
        <p:blipFill>
          <a:blip r:embed="rId3"/>
          <a:stretch>
            <a:fillRect/>
          </a:stretch>
        </p:blipFill>
        <p:spPr>
          <a:xfrm>
            <a:off x="0" y="2592108"/>
            <a:ext cx="4801489" cy="2321350"/>
          </a:xfrm>
          <a:prstGeom prst="rect">
            <a:avLst/>
          </a:prstGeom>
        </p:spPr>
      </p:pic>
      <p:sp>
        <p:nvSpPr>
          <p:cNvPr id="2" name="Naslov 1"/>
          <p:cNvSpPr>
            <a:spLocks noGrp="1"/>
          </p:cNvSpPr>
          <p:nvPr>
            <p:ph type="title"/>
          </p:nvPr>
        </p:nvSpPr>
        <p:spPr/>
        <p:txBody>
          <a:bodyPr/>
          <a:lstStyle/>
          <a:p>
            <a:r>
              <a:rPr lang="en-US" dirty="0" err="1"/>
              <a:t>DaemonSets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106</a:t>
            </a:fld>
            <a:endParaRPr lang="en-GB"/>
          </a:p>
        </p:txBody>
      </p:sp>
      <p:sp>
        <p:nvSpPr>
          <p:cNvPr id="4" name="Označba mesta besedila 3"/>
          <p:cNvSpPr>
            <a:spLocks noGrp="1"/>
          </p:cNvSpPr>
          <p:nvPr>
            <p:ph type="body" sz="quarter" idx="13"/>
          </p:nvPr>
        </p:nvSpPr>
        <p:spPr/>
        <p:txBody>
          <a:bodyPr/>
          <a:lstStyle/>
          <a:p>
            <a:r>
              <a:rPr lang="en-US" dirty="0"/>
              <a:t>Run on each and every node in the cluster exactly one instance of the pod</a:t>
            </a:r>
          </a:p>
          <a:p>
            <a:r>
              <a:rPr lang="en-US" dirty="0"/>
              <a:t>Infrastructure-related pods that perform system-level operations (log collector, resource monitor</a:t>
            </a:r>
            <a:r>
              <a:rPr lang="aa-ET" dirty="0"/>
              <a:t>…</a:t>
            </a:r>
            <a:r>
              <a:rPr lang="en-US" dirty="0"/>
              <a:t>)</a:t>
            </a:r>
          </a:p>
        </p:txBody>
      </p:sp>
      <p:pic>
        <p:nvPicPr>
          <p:cNvPr id="5" name="Slika 4"/>
          <p:cNvPicPr>
            <a:picLocks noChangeAspect="1"/>
          </p:cNvPicPr>
          <p:nvPr/>
        </p:nvPicPr>
        <p:blipFill>
          <a:blip r:embed="rId4"/>
          <a:stretch>
            <a:fillRect/>
          </a:stretch>
        </p:blipFill>
        <p:spPr>
          <a:xfrm>
            <a:off x="4956048" y="2382826"/>
            <a:ext cx="3796847" cy="2680127"/>
          </a:xfrm>
          <a:prstGeom prst="rect">
            <a:avLst/>
          </a:prstGeom>
        </p:spPr>
      </p:pic>
      <p:sp>
        <p:nvSpPr>
          <p:cNvPr id="6" name="Pravokotnik 5"/>
          <p:cNvSpPr/>
          <p:nvPr/>
        </p:nvSpPr>
        <p:spPr>
          <a:xfrm>
            <a:off x="2532446" y="4992361"/>
            <a:ext cx="4096954"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1152362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g94c9480fe8_1_661"/>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Primer: DaemonSet – SSD monitor</a:t>
            </a:r>
            <a:endParaRPr/>
          </a:p>
        </p:txBody>
      </p:sp>
      <p:sp>
        <p:nvSpPr>
          <p:cNvPr id="1006" name="Google Shape;1006;g94c9480fe8_1_661"/>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107</a:t>
            </a:fld>
            <a:endParaRPr/>
          </a:p>
        </p:txBody>
      </p:sp>
      <p:sp>
        <p:nvSpPr>
          <p:cNvPr id="1007" name="Google Shape;1007;g94c9480fe8_1_661"/>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Želimo namestiti aplikacijo, ki monitorira SSD na vse tiste gostitelje, ki podpirajo SSD</a:t>
            </a:r>
            <a:endParaRPr/>
          </a:p>
          <a:p>
            <a:pPr marL="0" lvl="0" indent="0" algn="l" rtl="0">
              <a:spcBef>
                <a:spcPts val="400"/>
              </a:spcBef>
              <a:spcAft>
                <a:spcPts val="0"/>
              </a:spcAft>
              <a:buClr>
                <a:srgbClr val="344447"/>
              </a:buClr>
              <a:buSzPts val="2000"/>
              <a:buNone/>
            </a:pPr>
            <a:endParaRPr/>
          </a:p>
        </p:txBody>
      </p:sp>
      <p:pic>
        <p:nvPicPr>
          <p:cNvPr id="1008" name="Google Shape;1008;g94c9480fe8_1_661"/>
          <p:cNvPicPr preferRelativeResize="0"/>
          <p:nvPr/>
        </p:nvPicPr>
        <p:blipFill rotWithShape="1">
          <a:blip r:embed="rId3">
            <a:alphaModFix/>
          </a:blip>
          <a:srcRect/>
          <a:stretch/>
        </p:blipFill>
        <p:spPr>
          <a:xfrm>
            <a:off x="1773049" y="2020782"/>
            <a:ext cx="5597901" cy="2964121"/>
          </a:xfrm>
          <a:prstGeom prst="rect">
            <a:avLst/>
          </a:prstGeom>
          <a:noFill/>
          <a:ln>
            <a:noFill/>
          </a:ln>
        </p:spPr>
      </p:pic>
      <p:sp>
        <p:nvSpPr>
          <p:cNvPr id="1009" name="Google Shape;1009;g94c9480fe8_1_661"/>
          <p:cNvSpPr txBox="1"/>
          <p:nvPr/>
        </p:nvSpPr>
        <p:spPr>
          <a:xfrm>
            <a:off x="1773049" y="4966203"/>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Jobs / </a:t>
            </a:r>
            <a:r>
              <a:rPr lang="en-US" dirty="0" err="1"/>
              <a:t>CronJob</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108</a:t>
            </a:fld>
            <a:endParaRPr lang="en-GB"/>
          </a:p>
        </p:txBody>
      </p:sp>
      <p:sp>
        <p:nvSpPr>
          <p:cNvPr id="4" name="Označba mesta besedila 3"/>
          <p:cNvSpPr>
            <a:spLocks noGrp="1"/>
          </p:cNvSpPr>
          <p:nvPr>
            <p:ph type="body" sz="quarter" idx="13"/>
          </p:nvPr>
        </p:nvSpPr>
        <p:spPr>
          <a:xfrm>
            <a:off x="362609" y="1104901"/>
            <a:ext cx="8118603" cy="2132076"/>
          </a:xfrm>
        </p:spPr>
        <p:txBody>
          <a:bodyPr>
            <a:normAutofit/>
          </a:bodyPr>
          <a:lstStyle/>
          <a:p>
            <a:r>
              <a:rPr lang="en-US" dirty="0"/>
              <a:t>Allows you to run a pod whose container isn’t restarted when the process running inside finishes successfully.</a:t>
            </a:r>
          </a:p>
          <a:p>
            <a:r>
              <a:rPr lang="en-US" dirty="0"/>
              <a:t>In the event of a node failure, the pods on that node that are managed by a Job will be rescheduled to other nodes.</a:t>
            </a:r>
          </a:p>
          <a:p>
            <a:r>
              <a:rPr lang="en-US" b="1" dirty="0"/>
              <a:t>Jobs</a:t>
            </a:r>
            <a:r>
              <a:rPr lang="en-US" dirty="0"/>
              <a:t> are useful for ad hoc tasks, where it’s crucial that the task finishes properly.</a:t>
            </a:r>
          </a:p>
        </p:txBody>
      </p:sp>
      <p:pic>
        <p:nvPicPr>
          <p:cNvPr id="5" name="Slika 4"/>
          <p:cNvPicPr>
            <a:picLocks noChangeAspect="1"/>
          </p:cNvPicPr>
          <p:nvPr/>
        </p:nvPicPr>
        <p:blipFill>
          <a:blip r:embed="rId2"/>
          <a:stretch>
            <a:fillRect/>
          </a:stretch>
        </p:blipFill>
        <p:spPr>
          <a:xfrm>
            <a:off x="4872032" y="3083926"/>
            <a:ext cx="3609180" cy="2126681"/>
          </a:xfrm>
          <a:prstGeom prst="rect">
            <a:avLst/>
          </a:prstGeom>
        </p:spPr>
      </p:pic>
      <p:sp>
        <p:nvSpPr>
          <p:cNvPr id="6" name="Označba mesta besedila 3"/>
          <p:cNvSpPr txBox="1">
            <a:spLocks/>
          </p:cNvSpPr>
          <p:nvPr/>
        </p:nvSpPr>
        <p:spPr>
          <a:xfrm>
            <a:off x="362609" y="3157754"/>
            <a:ext cx="4509423" cy="21320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t>CronJob</a:t>
            </a:r>
            <a:r>
              <a:rPr lang="en-US" dirty="0"/>
              <a:t> resource is useful for jobs that need to be run at a specific time in the future or repeatedly in the specified interval. </a:t>
            </a:r>
          </a:p>
        </p:txBody>
      </p:sp>
      <p:sp>
        <p:nvSpPr>
          <p:cNvPr id="7" name="Pravokotnik 6"/>
          <p:cNvSpPr/>
          <p:nvPr/>
        </p:nvSpPr>
        <p:spPr>
          <a:xfrm>
            <a:off x="4673079" y="5161209"/>
            <a:ext cx="400708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7025517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Service</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109</a:t>
            </a:fld>
            <a:endParaRPr lang="en-GB"/>
          </a:p>
        </p:txBody>
      </p:sp>
      <p:sp>
        <p:nvSpPr>
          <p:cNvPr id="4" name="Označba mesta besedila 3"/>
          <p:cNvSpPr>
            <a:spLocks noGrp="1"/>
          </p:cNvSpPr>
          <p:nvPr>
            <p:ph type="body" sz="quarter" idx="13"/>
          </p:nvPr>
        </p:nvSpPr>
        <p:spPr/>
        <p:txBody>
          <a:bodyPr/>
          <a:lstStyle/>
          <a:p>
            <a:r>
              <a:rPr lang="en-US" dirty="0"/>
              <a:t>Pods will usually respond to HTTP requests coming either from other pods inside the cluster or from clients outside the cluster.</a:t>
            </a:r>
          </a:p>
          <a:p>
            <a:r>
              <a:rPr lang="en-US" dirty="0"/>
              <a:t>Specifying the exact IP address or hostname of the server providing the service in the client’s configuration files wouldn’t work in Kubernetes:</a:t>
            </a:r>
          </a:p>
          <a:p>
            <a:pPr lvl="1"/>
            <a:r>
              <a:rPr lang="en-US" dirty="0"/>
              <a:t>Pods are ephemeral</a:t>
            </a:r>
          </a:p>
          <a:p>
            <a:pPr lvl="1"/>
            <a:r>
              <a:rPr lang="en-US" dirty="0"/>
              <a:t>Kubernetes assigns an IP address to a pod after the pod has been scheduled to a node and before it’s started</a:t>
            </a:r>
          </a:p>
          <a:p>
            <a:pPr lvl="1"/>
            <a:r>
              <a:rPr lang="en-US" dirty="0"/>
              <a:t>Horizontal scaling means multiple pods may provide the same service</a:t>
            </a:r>
          </a:p>
          <a:p>
            <a:r>
              <a:rPr lang="en-US" dirty="0"/>
              <a:t>To solve these problems, Kubernetes provides another resource type - </a:t>
            </a:r>
            <a:r>
              <a:rPr lang="en-US" b="1" dirty="0"/>
              <a:t>Services</a:t>
            </a:r>
          </a:p>
        </p:txBody>
      </p:sp>
    </p:spTree>
    <p:extLst>
      <p:ext uri="{BB962C8B-B14F-4D97-AF65-F5344CB8AC3E}">
        <p14:creationId xmlns:p14="http://schemas.microsoft.com/office/powerpoint/2010/main" val="1210191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1"/>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Pilotne in demonstracijske rešitve, R&amp;D</a:t>
            </a:r>
            <a:endParaRPr/>
          </a:p>
        </p:txBody>
      </p:sp>
      <p:sp>
        <p:nvSpPr>
          <p:cNvPr id="362" name="Google Shape;362;p11"/>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a:t>
            </a:fld>
            <a:endParaRPr/>
          </a:p>
        </p:txBody>
      </p:sp>
      <p:sp>
        <p:nvSpPr>
          <p:cNvPr id="363" name="Google Shape;363;p11"/>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64" name="Google Shape;364;p11"/>
          <p:cNvPicPr preferRelativeResize="0"/>
          <p:nvPr/>
        </p:nvPicPr>
        <p:blipFill rotWithShape="1">
          <a:blip r:embed="rId3">
            <a:alphaModFix/>
          </a:blip>
          <a:srcRect/>
          <a:stretch/>
        </p:blipFill>
        <p:spPr>
          <a:xfrm>
            <a:off x="1209654" y="1054157"/>
            <a:ext cx="6877050" cy="431873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p:cNvPicPr>
            <a:picLocks noChangeAspect="1"/>
          </p:cNvPicPr>
          <p:nvPr/>
        </p:nvPicPr>
        <p:blipFill>
          <a:blip r:embed="rId2"/>
          <a:stretch>
            <a:fillRect/>
          </a:stretch>
        </p:blipFill>
        <p:spPr>
          <a:xfrm>
            <a:off x="1865376" y="1868737"/>
            <a:ext cx="5113068" cy="3443230"/>
          </a:xfrm>
          <a:prstGeom prst="rect">
            <a:avLst/>
          </a:prstGeom>
        </p:spPr>
      </p:pic>
      <p:sp>
        <p:nvSpPr>
          <p:cNvPr id="3" name="Označba mesta številke diapozitiva 2"/>
          <p:cNvSpPr>
            <a:spLocks noGrp="1"/>
          </p:cNvSpPr>
          <p:nvPr>
            <p:ph type="sldNum" sz="quarter" idx="12"/>
          </p:nvPr>
        </p:nvSpPr>
        <p:spPr/>
        <p:txBody>
          <a:bodyPr/>
          <a:lstStyle/>
          <a:p>
            <a:fld id="{FA56ABA4-253D-44E9-97A8-82E0FB6AF783}" type="slidenum">
              <a:rPr lang="en-GB" smtClean="0"/>
              <a:pPr/>
              <a:t>110</a:t>
            </a:fld>
            <a:endParaRPr lang="en-GB"/>
          </a:p>
        </p:txBody>
      </p:sp>
      <p:sp>
        <p:nvSpPr>
          <p:cNvPr id="4" name="Označba mesta besedila 3"/>
          <p:cNvSpPr>
            <a:spLocks noGrp="1"/>
          </p:cNvSpPr>
          <p:nvPr>
            <p:ph type="body" sz="quarter" idx="13"/>
          </p:nvPr>
        </p:nvSpPr>
        <p:spPr>
          <a:xfrm>
            <a:off x="362609" y="365761"/>
            <a:ext cx="8118603" cy="1655063"/>
          </a:xfrm>
        </p:spPr>
        <p:txBody>
          <a:bodyPr>
            <a:normAutofit lnSpcReduction="10000"/>
          </a:bodyPr>
          <a:lstStyle/>
          <a:p>
            <a:r>
              <a:rPr lang="en-US" dirty="0"/>
              <a:t>A Kubernetes Service is a resource you create to make a single, constant point of entry to a group of pods providing the same service (</a:t>
            </a:r>
            <a:r>
              <a:rPr lang="en-US" dirty="0" err="1"/>
              <a:t>ClusterIP</a:t>
            </a:r>
            <a:r>
              <a:rPr lang="en-US" dirty="0"/>
              <a:t>). </a:t>
            </a:r>
          </a:p>
          <a:p>
            <a:pPr lvl="1"/>
            <a:r>
              <a:rPr lang="en-US" dirty="0"/>
              <a:t>The IP address and port never change while the service exists.</a:t>
            </a:r>
          </a:p>
          <a:p>
            <a:pPr lvl="1"/>
            <a:r>
              <a:rPr lang="en-US" dirty="0"/>
              <a:t>Connections are routed to one of the pods backing that service.</a:t>
            </a:r>
          </a:p>
          <a:p>
            <a:pPr marL="0" indent="0">
              <a:buNone/>
            </a:pPr>
            <a:endParaRPr lang="en-US" dirty="0"/>
          </a:p>
        </p:txBody>
      </p:sp>
      <p:sp>
        <p:nvSpPr>
          <p:cNvPr id="6" name="Pravokotnik 5"/>
          <p:cNvSpPr/>
          <p:nvPr/>
        </p:nvSpPr>
        <p:spPr>
          <a:xfrm>
            <a:off x="2971358" y="5220759"/>
            <a:ext cx="400708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71958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g94c9480fe8_1_106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Primer: ustvarjanje storitve</a:t>
            </a:r>
            <a:endParaRPr/>
          </a:p>
        </p:txBody>
      </p:sp>
      <p:sp>
        <p:nvSpPr>
          <p:cNvPr id="1033" name="Google Shape;1033;g94c9480fe8_1_106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111</a:t>
            </a:fld>
            <a:endParaRPr/>
          </a:p>
        </p:txBody>
      </p:sp>
      <p:sp>
        <p:nvSpPr>
          <p:cNvPr id="1034" name="Google Shape;1034;g94c9480fe8_1_106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3 ReplicaSet stroki in Service</a:t>
            </a:r>
            <a:endParaRPr/>
          </a:p>
        </p:txBody>
      </p:sp>
      <p:pic>
        <p:nvPicPr>
          <p:cNvPr id="1035" name="Google Shape;1035;g94c9480fe8_1_1064"/>
          <p:cNvPicPr preferRelativeResize="0"/>
          <p:nvPr/>
        </p:nvPicPr>
        <p:blipFill>
          <a:blip r:embed="rId3">
            <a:alphaModFix/>
          </a:blip>
          <a:stretch>
            <a:fillRect/>
          </a:stretch>
        </p:blipFill>
        <p:spPr>
          <a:xfrm>
            <a:off x="1834250" y="1865300"/>
            <a:ext cx="5175300" cy="3296675"/>
          </a:xfrm>
          <a:prstGeom prst="rect">
            <a:avLst/>
          </a:prstGeom>
          <a:noFill/>
          <a:ln>
            <a:noFill/>
          </a:ln>
        </p:spPr>
      </p:pic>
      <p:sp>
        <p:nvSpPr>
          <p:cNvPr id="1036" name="Google Shape;1036;g94c9480fe8_1_1064"/>
          <p:cNvSpPr txBox="1"/>
          <p:nvPr/>
        </p:nvSpPr>
        <p:spPr>
          <a:xfrm>
            <a:off x="1834261" y="50631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94c9480fe8_1_107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112</a:t>
            </a:fld>
            <a:endParaRPr/>
          </a:p>
        </p:txBody>
      </p:sp>
      <p:pic>
        <p:nvPicPr>
          <p:cNvPr id="1043" name="Google Shape;1043;g94c9480fe8_1_1071"/>
          <p:cNvPicPr preferRelativeResize="0"/>
          <p:nvPr/>
        </p:nvPicPr>
        <p:blipFill>
          <a:blip r:embed="rId3">
            <a:alphaModFix/>
          </a:blip>
          <a:stretch>
            <a:fillRect/>
          </a:stretch>
        </p:blipFill>
        <p:spPr>
          <a:xfrm>
            <a:off x="887400" y="890607"/>
            <a:ext cx="7178026" cy="4071281"/>
          </a:xfrm>
          <a:prstGeom prst="rect">
            <a:avLst/>
          </a:prstGeom>
          <a:noFill/>
          <a:ln>
            <a:noFill/>
          </a:ln>
        </p:spPr>
      </p:pic>
      <p:sp>
        <p:nvSpPr>
          <p:cNvPr id="1044" name="Google Shape;1044;g94c9480fe8_1_1071"/>
          <p:cNvSpPr txBox="1"/>
          <p:nvPr/>
        </p:nvSpPr>
        <p:spPr>
          <a:xfrm>
            <a:off x="1209711" y="48139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94e9148a8e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113</a:t>
            </a:fld>
            <a:endParaRPr/>
          </a:p>
        </p:txBody>
      </p:sp>
      <p:sp>
        <p:nvSpPr>
          <p:cNvPr id="1051" name="Google Shape;1051;g94e9148a8e_0_0"/>
          <p:cNvSpPr txBox="1">
            <a:spLocks noGrp="1"/>
          </p:cNvSpPr>
          <p:nvPr>
            <p:ph type="body" idx="1"/>
          </p:nvPr>
        </p:nvSpPr>
        <p:spPr>
          <a:xfrm>
            <a:off x="362600" y="395325"/>
            <a:ext cx="8118600" cy="46677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Primeri povezav:</a:t>
            </a:r>
            <a:endParaRPr/>
          </a:p>
          <a:p>
            <a:pPr marL="914400" lvl="1" indent="-342900" algn="l" rtl="0">
              <a:spcBef>
                <a:spcPts val="0"/>
              </a:spcBef>
              <a:spcAft>
                <a:spcPts val="0"/>
              </a:spcAft>
              <a:buSzPts val="1800"/>
              <a:buChar char="–"/>
            </a:pPr>
            <a:r>
              <a:rPr lang="en-US"/>
              <a:t>večim strokom z enako storitvijo dodelimo enoten IP, ki je dosegljiv ostalim strokom znotraj gruče (</a:t>
            </a:r>
            <a:r>
              <a:rPr lang="en-US" b="1"/>
              <a:t>ClusterIP</a:t>
            </a:r>
            <a:r>
              <a:rPr lang="en-US"/>
              <a:t>)</a:t>
            </a:r>
            <a:endParaRPr/>
          </a:p>
          <a:p>
            <a:pPr marL="914400" lvl="1" indent="-342900" algn="l" rtl="0">
              <a:spcBef>
                <a:spcPts val="0"/>
              </a:spcBef>
              <a:spcAft>
                <a:spcPts val="0"/>
              </a:spcAft>
              <a:buSzPts val="1800"/>
              <a:buChar char="–"/>
            </a:pPr>
            <a:r>
              <a:rPr lang="en-US"/>
              <a:t>izpostavimo storitve izven gruče preko storitve (</a:t>
            </a:r>
            <a:r>
              <a:rPr lang="en-US" b="1"/>
              <a:t>externalName</a:t>
            </a:r>
            <a:r>
              <a:rPr lang="en-US"/>
              <a:t>)</a:t>
            </a:r>
            <a:endParaRPr/>
          </a:p>
          <a:p>
            <a:pPr marL="914400" lvl="1" indent="-342900" algn="l" rtl="0">
              <a:spcBef>
                <a:spcPts val="0"/>
              </a:spcBef>
              <a:spcAft>
                <a:spcPts val="0"/>
              </a:spcAft>
              <a:buSzPts val="1800"/>
              <a:buChar char="–"/>
            </a:pPr>
            <a:r>
              <a:rPr lang="en-US"/>
              <a:t>Izpostavimo storitev zunanjim odjemalcem:</a:t>
            </a:r>
            <a:endParaRPr/>
          </a:p>
          <a:p>
            <a:pPr marL="0" lvl="0" indent="0" algn="l" rtl="0">
              <a:spcBef>
                <a:spcPts val="400"/>
              </a:spcBef>
              <a:spcAft>
                <a:spcPts val="0"/>
              </a:spcAft>
              <a:buNone/>
            </a:pPr>
            <a:endParaRPr/>
          </a:p>
        </p:txBody>
      </p:sp>
      <p:pic>
        <p:nvPicPr>
          <p:cNvPr id="1052" name="Google Shape;1052;g94e9148a8e_0_0"/>
          <p:cNvPicPr preferRelativeResize="0"/>
          <p:nvPr/>
        </p:nvPicPr>
        <p:blipFill>
          <a:blip r:embed="rId3">
            <a:alphaModFix/>
          </a:blip>
          <a:stretch>
            <a:fillRect/>
          </a:stretch>
        </p:blipFill>
        <p:spPr>
          <a:xfrm>
            <a:off x="1244662" y="2151550"/>
            <a:ext cx="6019675" cy="2911475"/>
          </a:xfrm>
          <a:prstGeom prst="rect">
            <a:avLst/>
          </a:prstGeom>
          <a:noFill/>
          <a:ln>
            <a:noFill/>
          </a:ln>
        </p:spPr>
      </p:pic>
      <p:sp>
        <p:nvSpPr>
          <p:cNvPr id="1053" name="Google Shape;1053;g94e9148a8e_0_0"/>
          <p:cNvSpPr txBox="1"/>
          <p:nvPr/>
        </p:nvSpPr>
        <p:spPr>
          <a:xfrm>
            <a:off x="1365711" y="492888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94e9148a8e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114</a:t>
            </a:fld>
            <a:endParaRPr/>
          </a:p>
        </p:txBody>
      </p:sp>
      <p:sp>
        <p:nvSpPr>
          <p:cNvPr id="1060" name="Google Shape;1060;g94e9148a8e_0_7"/>
          <p:cNvSpPr txBox="1">
            <a:spLocks noGrp="1"/>
          </p:cNvSpPr>
          <p:nvPr>
            <p:ph type="body" idx="1"/>
          </p:nvPr>
        </p:nvSpPr>
        <p:spPr>
          <a:xfrm>
            <a:off x="362600" y="481025"/>
            <a:ext cx="8118600" cy="4582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b="1"/>
              <a:t>NodePort </a:t>
            </a:r>
            <a:r>
              <a:rPr lang="en-US"/>
              <a:t>- Vsak gostitelj v gruči odpre vrata in usmeri zunanji promet iz teh vrat na konfigururano storitev. Storitev je na voljo na vratih vseh gostiteljev.</a:t>
            </a:r>
            <a:endParaRPr/>
          </a:p>
          <a:p>
            <a:pPr marL="457200" lvl="0" indent="-355600" algn="l" rtl="0">
              <a:spcBef>
                <a:spcPts val="0"/>
              </a:spcBef>
              <a:spcAft>
                <a:spcPts val="0"/>
              </a:spcAft>
              <a:buSzPts val="2000"/>
              <a:buChar char="•"/>
            </a:pPr>
            <a:r>
              <a:rPr lang="en-US" b="1"/>
              <a:t>LoadBalancer </a:t>
            </a:r>
            <a:r>
              <a:rPr lang="en-US"/>
              <a:t>- Storitev je dosegljiva preko namenskega </a:t>
            </a:r>
            <a:r>
              <a:rPr lang="en-US" i="1"/>
              <a:t>load balancer-ja, </a:t>
            </a:r>
            <a:r>
              <a:rPr lang="en-US"/>
              <a:t>zagotovljenega s strani ponudnika oblačnih storitev. Ta usmeri promet na vrata vseh gostiteljev v gruči.</a:t>
            </a:r>
            <a:endParaRPr/>
          </a:p>
          <a:p>
            <a:pPr marL="457200" lvl="0" indent="-355600" algn="l" rtl="0">
              <a:spcBef>
                <a:spcPts val="0"/>
              </a:spcBef>
              <a:spcAft>
                <a:spcPts val="0"/>
              </a:spcAft>
              <a:buSzPts val="2000"/>
              <a:buChar char="•"/>
            </a:pPr>
            <a:r>
              <a:rPr lang="en-US" b="1"/>
              <a:t>Ingress </a:t>
            </a:r>
            <a:r>
              <a:rPr lang="en-US"/>
              <a:t>- povsem drugačni mehanizem za izpostavljanje storitev preko enega naslova IP. Deluje na omrežnem nivoju 7 (HTTP) in ponuja več možnosti od ostalih storitev (omrežni nivo 4).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g9350ae61e5_0_2"/>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NodePort service</a:t>
            </a:r>
            <a:endParaRPr/>
          </a:p>
        </p:txBody>
      </p:sp>
      <p:sp>
        <p:nvSpPr>
          <p:cNvPr id="1067" name="Google Shape;1067;g9350ae61e5_0_2"/>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115</a:t>
            </a:fld>
            <a:endParaRPr/>
          </a:p>
        </p:txBody>
      </p:sp>
      <p:pic>
        <p:nvPicPr>
          <p:cNvPr id="1068" name="Google Shape;1068;g9350ae61e5_0_2"/>
          <p:cNvPicPr preferRelativeResize="0"/>
          <p:nvPr/>
        </p:nvPicPr>
        <p:blipFill>
          <a:blip r:embed="rId3">
            <a:alphaModFix/>
          </a:blip>
          <a:stretch>
            <a:fillRect/>
          </a:stretch>
        </p:blipFill>
        <p:spPr>
          <a:xfrm>
            <a:off x="1698725" y="896931"/>
            <a:ext cx="5555399" cy="4323819"/>
          </a:xfrm>
          <a:prstGeom prst="rect">
            <a:avLst/>
          </a:prstGeom>
          <a:noFill/>
          <a:ln>
            <a:noFill/>
          </a:ln>
        </p:spPr>
      </p:pic>
      <p:sp>
        <p:nvSpPr>
          <p:cNvPr id="1069" name="Google Shape;1069;g9350ae61e5_0_2"/>
          <p:cNvSpPr txBox="1"/>
          <p:nvPr/>
        </p:nvSpPr>
        <p:spPr>
          <a:xfrm>
            <a:off x="1324486" y="50700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94e9148a8e_0_1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LoadBalancer service</a:t>
            </a:r>
            <a:endParaRPr/>
          </a:p>
        </p:txBody>
      </p:sp>
      <p:sp>
        <p:nvSpPr>
          <p:cNvPr id="1076" name="Google Shape;1076;g94e9148a8e_0_1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116</a:t>
            </a:fld>
            <a:endParaRPr/>
          </a:p>
        </p:txBody>
      </p:sp>
      <p:pic>
        <p:nvPicPr>
          <p:cNvPr id="1077" name="Google Shape;1077;g94e9148a8e_0_14"/>
          <p:cNvPicPr preferRelativeResize="0"/>
          <p:nvPr/>
        </p:nvPicPr>
        <p:blipFill>
          <a:blip r:embed="rId3">
            <a:alphaModFix/>
          </a:blip>
          <a:stretch>
            <a:fillRect/>
          </a:stretch>
        </p:blipFill>
        <p:spPr>
          <a:xfrm>
            <a:off x="1967650" y="1136300"/>
            <a:ext cx="5017526" cy="4237450"/>
          </a:xfrm>
          <a:prstGeom prst="rect">
            <a:avLst/>
          </a:prstGeom>
          <a:noFill/>
          <a:ln>
            <a:noFill/>
          </a:ln>
        </p:spPr>
      </p:pic>
      <p:sp>
        <p:nvSpPr>
          <p:cNvPr id="1078" name="Google Shape;1078;g94e9148a8e_0_14"/>
          <p:cNvSpPr txBox="1"/>
          <p:nvPr/>
        </p:nvSpPr>
        <p:spPr>
          <a:xfrm>
            <a:off x="1102561" y="52575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9350ae61e5_0_16"/>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Ingress</a:t>
            </a:r>
            <a:endParaRPr/>
          </a:p>
        </p:txBody>
      </p:sp>
      <p:sp>
        <p:nvSpPr>
          <p:cNvPr id="1085" name="Google Shape;1085;g9350ae61e5_0_16"/>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117</a:t>
            </a:fld>
            <a:endParaRPr/>
          </a:p>
        </p:txBody>
      </p:sp>
      <p:pic>
        <p:nvPicPr>
          <p:cNvPr id="1086" name="Google Shape;1086;g9350ae61e5_0_16"/>
          <p:cNvPicPr preferRelativeResize="0"/>
          <p:nvPr/>
        </p:nvPicPr>
        <p:blipFill>
          <a:blip r:embed="rId3">
            <a:alphaModFix/>
          </a:blip>
          <a:stretch>
            <a:fillRect/>
          </a:stretch>
        </p:blipFill>
        <p:spPr>
          <a:xfrm>
            <a:off x="582000" y="1800626"/>
            <a:ext cx="7788849" cy="2705875"/>
          </a:xfrm>
          <a:prstGeom prst="rect">
            <a:avLst/>
          </a:prstGeom>
          <a:noFill/>
          <a:ln>
            <a:noFill/>
          </a:ln>
        </p:spPr>
      </p:pic>
      <p:sp>
        <p:nvSpPr>
          <p:cNvPr id="1087" name="Google Shape;1087;g9350ae61e5_0_16"/>
          <p:cNvSpPr txBox="1"/>
          <p:nvPr/>
        </p:nvSpPr>
        <p:spPr>
          <a:xfrm>
            <a:off x="1505911" y="49188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g9350ae61e5_0_23"/>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118</a:t>
            </a:fld>
            <a:endParaRPr/>
          </a:p>
        </p:txBody>
      </p:sp>
      <p:pic>
        <p:nvPicPr>
          <p:cNvPr id="1094" name="Google Shape;1094;g9350ae61e5_0_23"/>
          <p:cNvPicPr preferRelativeResize="0"/>
          <p:nvPr/>
        </p:nvPicPr>
        <p:blipFill>
          <a:blip r:embed="rId3">
            <a:alphaModFix/>
          </a:blip>
          <a:stretch>
            <a:fillRect/>
          </a:stretch>
        </p:blipFill>
        <p:spPr>
          <a:xfrm>
            <a:off x="723238" y="1057275"/>
            <a:ext cx="7697524" cy="3756250"/>
          </a:xfrm>
          <a:prstGeom prst="rect">
            <a:avLst/>
          </a:prstGeom>
          <a:noFill/>
          <a:ln>
            <a:noFill/>
          </a:ln>
        </p:spPr>
      </p:pic>
      <p:sp>
        <p:nvSpPr>
          <p:cNvPr id="1095" name="Google Shape;1095;g9350ae61e5_0_23"/>
          <p:cNvSpPr txBox="1"/>
          <p:nvPr/>
        </p:nvSpPr>
        <p:spPr>
          <a:xfrm>
            <a:off x="1420061" y="47135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94c9480fe8_1_798"/>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Deployment (namestitev)</a:t>
            </a:r>
            <a:endParaRPr/>
          </a:p>
        </p:txBody>
      </p:sp>
      <p:sp>
        <p:nvSpPr>
          <p:cNvPr id="1102" name="Google Shape;1102;g94c9480fe8_1_798"/>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119</a:t>
            </a:fld>
            <a:endParaRPr/>
          </a:p>
        </p:txBody>
      </p:sp>
      <p:sp>
        <p:nvSpPr>
          <p:cNvPr id="1103" name="Google Shape;1103;g94c9480fe8_1_798"/>
          <p:cNvSpPr txBox="1">
            <a:spLocks noGrp="1"/>
          </p:cNvSpPr>
          <p:nvPr>
            <p:ph type="body" idx="1"/>
          </p:nvPr>
        </p:nvSpPr>
        <p:spPr>
          <a:xfrm>
            <a:off x="203350" y="1104900"/>
            <a:ext cx="88845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https://kubernetes.io/docs/concepts/workloads/controllers/deployment/</a:t>
            </a:r>
            <a:endParaRPr/>
          </a:p>
          <a:p>
            <a:pPr marL="457200" lvl="0" indent="-355600" algn="l" rtl="0">
              <a:spcBef>
                <a:spcPts val="0"/>
              </a:spcBef>
              <a:spcAft>
                <a:spcPts val="0"/>
              </a:spcAft>
              <a:buSzPts val="2000"/>
              <a:buChar char="•"/>
            </a:pPr>
            <a:r>
              <a:rPr lang="en-US"/>
              <a:t>omogoča deklarativno posodabljanje strokov in replikacijskih nizov</a:t>
            </a:r>
            <a:endParaRPr/>
          </a:p>
          <a:p>
            <a:pPr marL="457200" lvl="0" indent="-355600" algn="l" rtl="0">
              <a:spcBef>
                <a:spcPts val="0"/>
              </a:spcBef>
              <a:spcAft>
                <a:spcPts val="0"/>
              </a:spcAft>
              <a:buSzPts val="2000"/>
              <a:buChar char="•"/>
            </a:pPr>
            <a:r>
              <a:rPr lang="en-US"/>
              <a:t>Možnosti posodobitev:</a:t>
            </a:r>
            <a:endParaRPr/>
          </a:p>
          <a:p>
            <a:pPr marL="914400" lvl="1" indent="-342900" algn="l" rtl="0">
              <a:spcBef>
                <a:spcPts val="0"/>
              </a:spcBef>
              <a:spcAft>
                <a:spcPts val="0"/>
              </a:spcAft>
              <a:buSzPts val="1800"/>
              <a:buChar char="–"/>
            </a:pPr>
            <a:r>
              <a:rPr lang="en-US"/>
              <a:t>RollingUpdate (ko lahko imamo obe verziji aplikacije zagnane naenkrat)</a:t>
            </a:r>
            <a:endParaRPr/>
          </a:p>
          <a:p>
            <a:pPr marL="914400" lvl="1" indent="-342900" algn="l" rtl="0">
              <a:spcBef>
                <a:spcPts val="0"/>
              </a:spcBef>
              <a:spcAft>
                <a:spcPts val="0"/>
              </a:spcAft>
              <a:buSzPts val="1800"/>
              <a:buChar char="–"/>
            </a:pPr>
            <a:r>
              <a:rPr lang="en-US"/>
              <a:t>Recreate (ko dve različni verziji aplikaciji ne morejo biti zagnani vzporedno)</a:t>
            </a:r>
            <a:endParaRPr/>
          </a:p>
          <a:p>
            <a:pPr marL="0" lvl="0" indent="0" algn="l" rtl="0">
              <a:spcBef>
                <a:spcPts val="400"/>
              </a:spcBef>
              <a:spcAft>
                <a:spcPts val="0"/>
              </a:spcAft>
              <a:buNone/>
            </a:pPr>
            <a:endParaRPr/>
          </a:p>
        </p:txBody>
      </p:sp>
      <p:pic>
        <p:nvPicPr>
          <p:cNvPr id="1104" name="Google Shape;1104;g94c9480fe8_1_798"/>
          <p:cNvPicPr preferRelativeResize="0"/>
          <p:nvPr/>
        </p:nvPicPr>
        <p:blipFill>
          <a:blip r:embed="rId4">
            <a:alphaModFix/>
          </a:blip>
          <a:stretch>
            <a:fillRect/>
          </a:stretch>
        </p:blipFill>
        <p:spPr>
          <a:xfrm>
            <a:off x="565950" y="3439000"/>
            <a:ext cx="4985750" cy="1781750"/>
          </a:xfrm>
          <a:prstGeom prst="rect">
            <a:avLst/>
          </a:prstGeom>
          <a:noFill/>
          <a:ln>
            <a:noFill/>
          </a:ln>
        </p:spPr>
      </p:pic>
      <p:pic>
        <p:nvPicPr>
          <p:cNvPr id="1105" name="Google Shape;1105;g94c9480fe8_1_798"/>
          <p:cNvPicPr preferRelativeResize="0"/>
          <p:nvPr/>
        </p:nvPicPr>
        <p:blipFill>
          <a:blip r:embed="rId5">
            <a:alphaModFix/>
          </a:blip>
          <a:stretch>
            <a:fillRect/>
          </a:stretch>
        </p:blipFill>
        <p:spPr>
          <a:xfrm>
            <a:off x="4193175" y="2857499"/>
            <a:ext cx="4398049" cy="975375"/>
          </a:xfrm>
          <a:prstGeom prst="rect">
            <a:avLst/>
          </a:prstGeom>
          <a:noFill/>
          <a:ln>
            <a:noFill/>
          </a:ln>
        </p:spPr>
      </p:pic>
      <p:sp>
        <p:nvSpPr>
          <p:cNvPr id="1106" name="Google Shape;1106;g94c9480fe8_1_798"/>
          <p:cNvSpPr txBox="1"/>
          <p:nvPr/>
        </p:nvSpPr>
        <p:spPr>
          <a:xfrm>
            <a:off x="978311" y="52575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2"/>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Razvojni projekti</a:t>
            </a:r>
            <a:endParaRPr/>
          </a:p>
        </p:txBody>
      </p:sp>
      <p:sp>
        <p:nvSpPr>
          <p:cNvPr id="370" name="Google Shape;370;p1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a:t>
            </a:fld>
            <a:endParaRPr/>
          </a:p>
        </p:txBody>
      </p:sp>
      <p:sp>
        <p:nvSpPr>
          <p:cNvPr id="371" name="Google Shape;371;p12"/>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72" name="Google Shape;372;p12"/>
          <p:cNvPicPr preferRelativeResize="0"/>
          <p:nvPr/>
        </p:nvPicPr>
        <p:blipFill rotWithShape="1">
          <a:blip r:embed="rId3">
            <a:alphaModFix/>
          </a:blip>
          <a:srcRect/>
          <a:stretch/>
        </p:blipFill>
        <p:spPr>
          <a:xfrm>
            <a:off x="348085" y="1104900"/>
            <a:ext cx="8447830" cy="3539484"/>
          </a:xfrm>
          <a:prstGeom prst="rect">
            <a:avLst/>
          </a:prstGeom>
          <a:noFill/>
          <a:ln>
            <a:noFill/>
          </a:ln>
        </p:spPr>
      </p:pic>
      <p:pic>
        <p:nvPicPr>
          <p:cNvPr id="373" name="Google Shape;373;p12"/>
          <p:cNvPicPr preferRelativeResize="0"/>
          <p:nvPr/>
        </p:nvPicPr>
        <p:blipFill rotWithShape="1">
          <a:blip r:embed="rId4">
            <a:alphaModFix/>
          </a:blip>
          <a:srcRect/>
          <a:stretch/>
        </p:blipFill>
        <p:spPr>
          <a:xfrm>
            <a:off x="362609" y="2933415"/>
            <a:ext cx="2776694" cy="1729635"/>
          </a:xfrm>
          <a:prstGeom prst="rect">
            <a:avLst/>
          </a:prstGeom>
          <a:noFill/>
          <a:ln>
            <a:noFill/>
          </a:ln>
        </p:spPr>
      </p:pic>
      <p:pic>
        <p:nvPicPr>
          <p:cNvPr id="374" name="Google Shape;374;p12"/>
          <p:cNvPicPr preferRelativeResize="0"/>
          <p:nvPr/>
        </p:nvPicPr>
        <p:blipFill rotWithShape="1">
          <a:blip r:embed="rId5">
            <a:alphaModFix/>
          </a:blip>
          <a:srcRect/>
          <a:stretch/>
        </p:blipFill>
        <p:spPr>
          <a:xfrm>
            <a:off x="5842261" y="1104900"/>
            <a:ext cx="2748953" cy="1759596"/>
          </a:xfrm>
          <a:prstGeom prst="rect">
            <a:avLst/>
          </a:prstGeom>
          <a:noFill/>
          <a:ln>
            <a:noFill/>
          </a:ln>
        </p:spPr>
      </p:pic>
      <p:pic>
        <p:nvPicPr>
          <p:cNvPr id="375" name="Google Shape;375;p12"/>
          <p:cNvPicPr preferRelativeResize="0"/>
          <p:nvPr/>
        </p:nvPicPr>
        <p:blipFill rotWithShape="1">
          <a:blip r:embed="rId6">
            <a:alphaModFix/>
          </a:blip>
          <a:srcRect/>
          <a:stretch/>
        </p:blipFill>
        <p:spPr>
          <a:xfrm>
            <a:off x="5842261" y="2849262"/>
            <a:ext cx="2844539" cy="1795122"/>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9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120</a:t>
            </a:fld>
            <a:endParaRPr/>
          </a:p>
        </p:txBody>
      </p:sp>
      <p:pic>
        <p:nvPicPr>
          <p:cNvPr id="1112" name="Google Shape;1112;p92"/>
          <p:cNvPicPr preferRelativeResize="0"/>
          <p:nvPr/>
        </p:nvPicPr>
        <p:blipFill>
          <a:blip r:embed="rId3">
            <a:alphaModFix/>
          </a:blip>
          <a:stretch>
            <a:fillRect/>
          </a:stretch>
        </p:blipFill>
        <p:spPr>
          <a:xfrm>
            <a:off x="1511376" y="507450"/>
            <a:ext cx="6121250" cy="4700100"/>
          </a:xfrm>
          <a:prstGeom prst="rect">
            <a:avLst/>
          </a:prstGeom>
          <a:noFill/>
          <a:ln>
            <a:noFill/>
          </a:ln>
        </p:spPr>
      </p:pic>
      <p:sp>
        <p:nvSpPr>
          <p:cNvPr id="1113" name="Google Shape;1113;p92"/>
          <p:cNvSpPr txBox="1"/>
          <p:nvPr/>
        </p:nvSpPr>
        <p:spPr>
          <a:xfrm>
            <a:off x="1511386" y="5257546"/>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9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121</a:t>
            </a:fld>
            <a:endParaRPr/>
          </a:p>
        </p:txBody>
      </p:sp>
      <p:pic>
        <p:nvPicPr>
          <p:cNvPr id="1119" name="Google Shape;1119;p93"/>
          <p:cNvPicPr preferRelativeResize="0"/>
          <p:nvPr/>
        </p:nvPicPr>
        <p:blipFill>
          <a:blip r:embed="rId3">
            <a:alphaModFix/>
          </a:blip>
          <a:stretch>
            <a:fillRect/>
          </a:stretch>
        </p:blipFill>
        <p:spPr>
          <a:xfrm>
            <a:off x="1943588" y="481025"/>
            <a:ext cx="5256823" cy="4241401"/>
          </a:xfrm>
          <a:prstGeom prst="rect">
            <a:avLst/>
          </a:prstGeom>
          <a:noFill/>
          <a:ln>
            <a:noFill/>
          </a:ln>
        </p:spPr>
      </p:pic>
      <p:sp>
        <p:nvSpPr>
          <p:cNvPr id="1120" name="Google Shape;1120;p93"/>
          <p:cNvSpPr txBox="1"/>
          <p:nvPr/>
        </p:nvSpPr>
        <p:spPr>
          <a:xfrm>
            <a:off x="1420061" y="4722421"/>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g950df1cae7_0_10"/>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Upravljanje z viri</a:t>
            </a:r>
            <a:endParaRPr/>
          </a:p>
        </p:txBody>
      </p:sp>
      <p:sp>
        <p:nvSpPr>
          <p:cNvPr id="1127" name="Google Shape;1127;g950df1cae7_0_1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122</a:t>
            </a:fld>
            <a:endParaRPr/>
          </a:p>
        </p:txBody>
      </p:sp>
      <p:sp>
        <p:nvSpPr>
          <p:cNvPr id="1128" name="Google Shape;1128;g950df1cae7_0_10"/>
          <p:cNvSpPr txBox="1">
            <a:spLocks noGrp="1"/>
          </p:cNvSpPr>
          <p:nvPr>
            <p:ph type="body" idx="1"/>
          </p:nvPr>
        </p:nvSpPr>
        <p:spPr>
          <a:xfrm>
            <a:off x="362609" y="1006725"/>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Brez omejitev lahko strok porabi vse vire, ki so mu na voljo</a:t>
            </a:r>
            <a:endParaRPr/>
          </a:p>
          <a:p>
            <a:pPr marL="457200" lvl="0" indent="-355600" algn="l" rtl="0">
              <a:spcBef>
                <a:spcPts val="0"/>
              </a:spcBef>
              <a:spcAft>
                <a:spcPts val="0"/>
              </a:spcAft>
              <a:buSzPts val="2000"/>
              <a:buChar char="•"/>
            </a:pPr>
            <a:r>
              <a:rPr lang="en-US"/>
              <a:t>Specificiramo lahko CPU in pomnilnik za vsak kontejner v stroku</a:t>
            </a:r>
            <a:endParaRPr/>
          </a:p>
          <a:p>
            <a:pPr marL="457200" lvl="0" indent="-355600" algn="l" rtl="0">
              <a:spcBef>
                <a:spcPts val="0"/>
              </a:spcBef>
              <a:spcAft>
                <a:spcPts val="0"/>
              </a:spcAft>
              <a:buSzPts val="2000"/>
              <a:buChar char="•"/>
            </a:pPr>
            <a:r>
              <a:rPr lang="en-US"/>
              <a:t>Specifikacija virov vpliva na razporejanje strokov </a:t>
            </a:r>
            <a:endParaRPr/>
          </a:p>
          <a:p>
            <a:pPr marL="457200" lvl="0" indent="-355600" algn="l" rtl="0">
              <a:spcBef>
                <a:spcPts val="0"/>
              </a:spcBef>
              <a:spcAft>
                <a:spcPts val="0"/>
              </a:spcAft>
              <a:buSzPts val="2000"/>
              <a:buChar char="•"/>
            </a:pPr>
            <a:r>
              <a:rPr lang="en-US" b="1" i="1"/>
              <a:t>requests </a:t>
            </a:r>
            <a:r>
              <a:rPr lang="en-US"/>
              <a:t> -&gt; minimalna količina virov, ki jih strok potrebuje</a:t>
            </a:r>
            <a:endParaRPr/>
          </a:p>
          <a:p>
            <a:pPr marL="457200" lvl="0" indent="-355600" algn="l" rtl="0">
              <a:spcBef>
                <a:spcPts val="0"/>
              </a:spcBef>
              <a:spcAft>
                <a:spcPts val="0"/>
              </a:spcAft>
              <a:buSzPts val="2000"/>
              <a:buChar char="•"/>
            </a:pPr>
            <a:r>
              <a:rPr lang="en-US" b="1" i="1"/>
              <a:t>limits </a:t>
            </a:r>
            <a:r>
              <a:rPr lang="en-US"/>
              <a:t> -&gt; maksimalna poraba virov za posamezen strok</a:t>
            </a:r>
            <a:endParaRPr/>
          </a:p>
          <a:p>
            <a:pPr marL="457200" lvl="0" indent="-355600" algn="l" rtl="0">
              <a:spcBef>
                <a:spcPts val="0"/>
              </a:spcBef>
              <a:spcAft>
                <a:spcPts val="0"/>
              </a:spcAft>
              <a:buSzPts val="2000"/>
              <a:buChar char="•"/>
            </a:pPr>
            <a:r>
              <a:rPr lang="en-US"/>
              <a:t>V primeru, da na gostitelju ni dovolj virov glede na zahteve, scheduler ne bo namestil stroka na tega gostitelja</a:t>
            </a:r>
            <a:endParaRPr/>
          </a:p>
          <a:p>
            <a:pPr marL="0" lvl="0" indent="0" algn="l" rtl="0">
              <a:spcBef>
                <a:spcPts val="400"/>
              </a:spcBef>
              <a:spcAft>
                <a:spcPts val="0"/>
              </a:spcAft>
              <a:buNone/>
            </a:pP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g93ea9e4a73_0_25"/>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123</a:t>
            </a:fld>
            <a:endParaRPr/>
          </a:p>
        </p:txBody>
      </p:sp>
      <p:pic>
        <p:nvPicPr>
          <p:cNvPr id="1135" name="Google Shape;1135;g93ea9e4a73_0_25"/>
          <p:cNvPicPr preferRelativeResize="0"/>
          <p:nvPr/>
        </p:nvPicPr>
        <p:blipFill>
          <a:blip r:embed="rId3">
            <a:alphaModFix/>
          </a:blip>
          <a:stretch>
            <a:fillRect/>
          </a:stretch>
        </p:blipFill>
        <p:spPr>
          <a:xfrm>
            <a:off x="2344188" y="683725"/>
            <a:ext cx="4455625" cy="2274676"/>
          </a:xfrm>
          <a:prstGeom prst="rect">
            <a:avLst/>
          </a:prstGeom>
          <a:noFill/>
          <a:ln>
            <a:noFill/>
          </a:ln>
        </p:spPr>
      </p:pic>
      <p:pic>
        <p:nvPicPr>
          <p:cNvPr id="1136" name="Google Shape;1136;g93ea9e4a73_0_25"/>
          <p:cNvPicPr preferRelativeResize="0"/>
          <p:nvPr/>
        </p:nvPicPr>
        <p:blipFill>
          <a:blip r:embed="rId4">
            <a:alphaModFix/>
          </a:blip>
          <a:stretch>
            <a:fillRect/>
          </a:stretch>
        </p:blipFill>
        <p:spPr>
          <a:xfrm>
            <a:off x="1504950" y="3530151"/>
            <a:ext cx="6134100" cy="1514475"/>
          </a:xfrm>
          <a:prstGeom prst="rect">
            <a:avLst/>
          </a:prstGeom>
          <a:noFill/>
          <a:ln>
            <a:noFill/>
          </a:ln>
        </p:spPr>
      </p:pic>
      <p:sp>
        <p:nvSpPr>
          <p:cNvPr id="1137" name="Google Shape;1137;g93ea9e4a73_0_25"/>
          <p:cNvSpPr txBox="1"/>
          <p:nvPr/>
        </p:nvSpPr>
        <p:spPr>
          <a:xfrm>
            <a:off x="2784111" y="5220746"/>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96320db41e_0_7"/>
          <p:cNvSpPr txBox="1">
            <a:spLocks noGrp="1"/>
          </p:cNvSpPr>
          <p:nvPr>
            <p:ph type="title"/>
          </p:nvPr>
        </p:nvSpPr>
        <p:spPr>
          <a:xfrm>
            <a:off x="355590" y="48103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Automatic scaling</a:t>
            </a:r>
            <a:endParaRPr/>
          </a:p>
        </p:txBody>
      </p:sp>
      <p:sp>
        <p:nvSpPr>
          <p:cNvPr id="1144" name="Google Shape;1144;g96320db41e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124</a:t>
            </a:fld>
            <a:endParaRPr/>
          </a:p>
        </p:txBody>
      </p:sp>
      <p:sp>
        <p:nvSpPr>
          <p:cNvPr id="1145" name="Google Shape;1145;g96320db41e_0_7"/>
          <p:cNvSpPr txBox="1">
            <a:spLocks noGrp="1"/>
          </p:cNvSpPr>
          <p:nvPr>
            <p:ph type="body" idx="1"/>
          </p:nvPr>
        </p:nvSpPr>
        <p:spPr>
          <a:xfrm>
            <a:off x="362600" y="1104900"/>
            <a:ext cx="8535900" cy="42033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Horizontalno vs vertikalno skaliranje</a:t>
            </a:r>
            <a:endParaRPr/>
          </a:p>
          <a:p>
            <a:pPr marL="457200" lvl="0" indent="-355600" algn="l" rtl="0">
              <a:spcBef>
                <a:spcPts val="0"/>
              </a:spcBef>
              <a:spcAft>
                <a:spcPts val="0"/>
              </a:spcAft>
              <a:buSzPts val="2000"/>
              <a:buChar char="•"/>
            </a:pPr>
            <a:r>
              <a:rPr lang="en-US"/>
              <a:t>Možno ročno skaliranje preko </a:t>
            </a:r>
            <a:r>
              <a:rPr lang="en-US" b="1" i="1"/>
              <a:t>replicas</a:t>
            </a:r>
            <a:r>
              <a:rPr lang="en-US"/>
              <a:t> polja</a:t>
            </a:r>
            <a:endParaRPr/>
          </a:p>
          <a:p>
            <a:pPr marL="914400" lvl="1" indent="-342900" algn="l" rtl="0">
              <a:spcBef>
                <a:spcPts val="0"/>
              </a:spcBef>
              <a:spcAft>
                <a:spcPts val="0"/>
              </a:spcAft>
              <a:buSzPts val="1800"/>
              <a:buChar char="–"/>
            </a:pPr>
            <a:r>
              <a:rPr lang="en-US"/>
              <a:t>Ni praktično ker moremo v naprej poznati obremenitev aplikaicje</a:t>
            </a:r>
            <a:endParaRPr/>
          </a:p>
          <a:p>
            <a:pPr marL="457200" lvl="0" indent="-355600" algn="l" rtl="0">
              <a:spcBef>
                <a:spcPts val="0"/>
              </a:spcBef>
              <a:spcAft>
                <a:spcPts val="0"/>
              </a:spcAft>
              <a:buSzPts val="2000"/>
              <a:buChar char="•"/>
            </a:pPr>
            <a:r>
              <a:rPr lang="en-US"/>
              <a:t>Kubernetes omogoča avtomatsko skaliranje strokov ko zazna povečano CPU porabo</a:t>
            </a:r>
            <a:endParaRPr/>
          </a:p>
          <a:p>
            <a:pPr marL="914400" lvl="1" indent="-342900" algn="l" rtl="0">
              <a:spcBef>
                <a:spcPts val="0"/>
              </a:spcBef>
              <a:spcAft>
                <a:spcPts val="0"/>
              </a:spcAft>
              <a:buSzPts val="1800"/>
              <a:buChar char="–"/>
            </a:pPr>
            <a:r>
              <a:rPr lang="en-US"/>
              <a:t>V oblačni infrastrukturi je možno tudi skaliranje gostiteljev</a:t>
            </a:r>
            <a:endParaRPr/>
          </a:p>
          <a:p>
            <a:pPr marL="457200" lvl="0" indent="-355600" algn="l" rtl="0">
              <a:spcBef>
                <a:spcPts val="0"/>
              </a:spcBef>
              <a:spcAft>
                <a:spcPts val="0"/>
              </a:spcAft>
              <a:buSzPts val="2000"/>
              <a:buChar char="•"/>
            </a:pPr>
            <a:r>
              <a:rPr lang="en-US" b="1"/>
              <a:t>Horizontal pod autoscaling</a:t>
            </a:r>
            <a:endParaRPr b="1"/>
          </a:p>
          <a:p>
            <a:pPr marL="914400" lvl="1" indent="-342900" algn="l" rtl="0">
              <a:spcBef>
                <a:spcPts val="0"/>
              </a:spcBef>
              <a:spcAft>
                <a:spcPts val="0"/>
              </a:spcAft>
              <a:buSzPts val="1800"/>
              <a:buChar char="–"/>
            </a:pPr>
            <a:r>
              <a:rPr lang="en-US"/>
              <a:t>skaliranje števila replik stroka</a:t>
            </a:r>
            <a:endParaRPr/>
          </a:p>
          <a:p>
            <a:pPr marL="914400" lvl="1" indent="-330200" algn="l" rtl="0">
              <a:spcBef>
                <a:spcPts val="0"/>
              </a:spcBef>
              <a:spcAft>
                <a:spcPts val="0"/>
              </a:spcAft>
              <a:buSzPts val="1600"/>
              <a:buChar char="–"/>
            </a:pPr>
            <a:r>
              <a:rPr lang="en-US"/>
              <a:t>skaliramo lahko glede na CPU, pomnilnik, zahtevki na sekundo</a:t>
            </a:r>
            <a:endParaRPr sz="1600"/>
          </a:p>
          <a:p>
            <a:pPr marL="457200" lvl="0" indent="-355600" algn="l" rtl="0">
              <a:spcBef>
                <a:spcPts val="0"/>
              </a:spcBef>
              <a:spcAft>
                <a:spcPts val="0"/>
              </a:spcAft>
              <a:buSzPts val="2000"/>
              <a:buChar char="•"/>
            </a:pPr>
            <a:r>
              <a:rPr lang="en-US" b="1"/>
              <a:t>Vertical pod autoscaling</a:t>
            </a:r>
            <a:endParaRPr b="1"/>
          </a:p>
          <a:p>
            <a:pPr marL="914400" lvl="1" indent="-342900" algn="l" rtl="0">
              <a:spcBef>
                <a:spcPts val="0"/>
              </a:spcBef>
              <a:spcAft>
                <a:spcPts val="0"/>
              </a:spcAft>
              <a:buSzPts val="1800"/>
              <a:buChar char="–"/>
            </a:pPr>
            <a:r>
              <a:rPr lang="en-US"/>
              <a:t>ni še enostavne podpore</a:t>
            </a:r>
            <a:endParaRPr/>
          </a:p>
          <a:p>
            <a:pPr marL="457200" lvl="0" indent="-355600" algn="l" rtl="0">
              <a:spcBef>
                <a:spcPts val="0"/>
              </a:spcBef>
              <a:spcAft>
                <a:spcPts val="0"/>
              </a:spcAft>
              <a:buSzPts val="2000"/>
              <a:buChar char="•"/>
            </a:pPr>
            <a:r>
              <a:rPr lang="en-US" b="1"/>
              <a:t>Horizontal scaling of cluster nodes</a:t>
            </a:r>
            <a:endParaRPr b="1"/>
          </a:p>
          <a:p>
            <a:pPr marL="914400" lvl="1" indent="-342900" algn="l" rtl="0">
              <a:spcBef>
                <a:spcPts val="0"/>
              </a:spcBef>
              <a:spcAft>
                <a:spcPts val="0"/>
              </a:spcAft>
              <a:buSzPts val="1800"/>
              <a:buChar char="–"/>
            </a:pPr>
            <a:r>
              <a:rPr lang="en-US"/>
              <a:t>avtomatsko skaliranje števila gostiteljev</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g93ea9e4a73_0_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125</a:t>
            </a:fld>
            <a:endParaRPr/>
          </a:p>
        </p:txBody>
      </p:sp>
      <p:pic>
        <p:nvPicPr>
          <p:cNvPr id="1152" name="Google Shape;1152;g93ea9e4a73_0_4"/>
          <p:cNvPicPr preferRelativeResize="0"/>
          <p:nvPr/>
        </p:nvPicPr>
        <p:blipFill>
          <a:blip r:embed="rId3">
            <a:alphaModFix/>
          </a:blip>
          <a:stretch>
            <a:fillRect/>
          </a:stretch>
        </p:blipFill>
        <p:spPr>
          <a:xfrm>
            <a:off x="1172025" y="788175"/>
            <a:ext cx="6799949" cy="4138650"/>
          </a:xfrm>
          <a:prstGeom prst="rect">
            <a:avLst/>
          </a:prstGeom>
          <a:noFill/>
          <a:ln>
            <a:noFill/>
          </a:ln>
        </p:spPr>
      </p:pic>
      <p:sp>
        <p:nvSpPr>
          <p:cNvPr id="1153" name="Google Shape;1153;g93ea9e4a73_0_4"/>
          <p:cNvSpPr txBox="1"/>
          <p:nvPr/>
        </p:nvSpPr>
        <p:spPr>
          <a:xfrm>
            <a:off x="1420061" y="4696121"/>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g9353209c35_0_1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Volumes</a:t>
            </a:r>
            <a:endParaRPr/>
          </a:p>
        </p:txBody>
      </p:sp>
      <p:sp>
        <p:nvSpPr>
          <p:cNvPr id="1160" name="Google Shape;1160;g9353209c35_0_1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126</a:t>
            </a:fld>
            <a:endParaRPr/>
          </a:p>
        </p:txBody>
      </p:sp>
      <p:sp>
        <p:nvSpPr>
          <p:cNvPr id="1161" name="Google Shape;1161;g9353209c35_0_1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https://kubernetes.io/docs/concepts/storage/volumes/</a:t>
            </a:r>
            <a:endParaRPr/>
          </a:p>
          <a:p>
            <a:pPr marL="457200" lvl="0" indent="-355600" algn="l" rtl="0">
              <a:spcBef>
                <a:spcPts val="0"/>
              </a:spcBef>
              <a:spcAft>
                <a:spcPts val="0"/>
              </a:spcAft>
              <a:buSzPts val="2000"/>
              <a:buChar char="•"/>
            </a:pPr>
            <a:r>
              <a:rPr lang="en-US"/>
              <a:t>Omogočajo kontejnerjem v stroku dostop do zunanjega prostora za shranjevanje podatkov in/ali deljenje prostora za shranjevanje med kontejnerji.</a:t>
            </a:r>
            <a:endParaRPr/>
          </a:p>
          <a:p>
            <a:pPr marL="457200" lvl="0" indent="-355600" algn="l" rtl="0">
              <a:spcBef>
                <a:spcPts val="0"/>
              </a:spcBef>
              <a:spcAft>
                <a:spcPts val="0"/>
              </a:spcAft>
              <a:buSzPts val="2000"/>
              <a:buChar char="•"/>
            </a:pPr>
            <a:r>
              <a:rPr lang="en-US"/>
              <a:t>Privzeto si procesi znotraj stroka ne delijo datotečnega sistema.</a:t>
            </a:r>
            <a:endParaRPr/>
          </a:p>
          <a:p>
            <a:pPr marL="457200" lvl="0" indent="-355600" algn="l" rtl="0">
              <a:spcBef>
                <a:spcPts val="0"/>
              </a:spcBef>
              <a:spcAft>
                <a:spcPts val="0"/>
              </a:spcAft>
              <a:buSzPts val="2000"/>
              <a:buChar char="•"/>
            </a:pPr>
            <a:r>
              <a:rPr lang="en-US"/>
              <a:t>Datotečni sistem izhaja iz slike kontejnerja.</a:t>
            </a:r>
            <a:endParaRPr/>
          </a:p>
          <a:p>
            <a:pPr marL="457200" lvl="0" indent="-355600" algn="l" rtl="0">
              <a:spcBef>
                <a:spcPts val="0"/>
              </a:spcBef>
              <a:spcAft>
                <a:spcPts val="0"/>
              </a:spcAft>
              <a:buSzPts val="2000"/>
              <a:buChar char="•"/>
            </a:pPr>
            <a:r>
              <a:rPr lang="en-US"/>
              <a:t>Vir </a:t>
            </a:r>
            <a:r>
              <a:rPr lang="en-US" i="1"/>
              <a:t>volumes </a:t>
            </a:r>
            <a:r>
              <a:rPr lang="en-US"/>
              <a:t>je del stroka.</a:t>
            </a:r>
            <a:endParaRPr/>
          </a:p>
          <a:p>
            <a:pPr marL="0" lvl="0" indent="0" algn="l" rtl="0">
              <a:spcBef>
                <a:spcPts val="400"/>
              </a:spcBef>
              <a:spcAft>
                <a:spcPts val="0"/>
              </a:spcAft>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9350ae61e5_0_3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127</a:t>
            </a:fld>
            <a:endParaRPr/>
          </a:p>
        </p:txBody>
      </p:sp>
      <p:pic>
        <p:nvPicPr>
          <p:cNvPr id="1168" name="Google Shape;1168;g9350ae61e5_0_30"/>
          <p:cNvPicPr preferRelativeResize="0"/>
          <p:nvPr/>
        </p:nvPicPr>
        <p:blipFill>
          <a:blip r:embed="rId3">
            <a:alphaModFix/>
          </a:blip>
          <a:stretch>
            <a:fillRect/>
          </a:stretch>
        </p:blipFill>
        <p:spPr>
          <a:xfrm>
            <a:off x="917489" y="446425"/>
            <a:ext cx="3435512" cy="4610100"/>
          </a:xfrm>
          <a:prstGeom prst="rect">
            <a:avLst/>
          </a:prstGeom>
          <a:noFill/>
          <a:ln>
            <a:noFill/>
          </a:ln>
        </p:spPr>
      </p:pic>
      <p:sp>
        <p:nvSpPr>
          <p:cNvPr id="1169" name="Google Shape;1169;g9350ae61e5_0_30"/>
          <p:cNvSpPr txBox="1"/>
          <p:nvPr/>
        </p:nvSpPr>
        <p:spPr>
          <a:xfrm>
            <a:off x="2725836"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pic>
        <p:nvPicPr>
          <p:cNvPr id="1170" name="Google Shape;1170;g9350ae61e5_0_30"/>
          <p:cNvPicPr preferRelativeResize="0"/>
          <p:nvPr/>
        </p:nvPicPr>
        <p:blipFill>
          <a:blip r:embed="rId4">
            <a:alphaModFix/>
          </a:blip>
          <a:stretch>
            <a:fillRect/>
          </a:stretch>
        </p:blipFill>
        <p:spPr>
          <a:xfrm>
            <a:off x="4664006" y="446425"/>
            <a:ext cx="3476820" cy="46101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g9353209c35_0_7"/>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Volume types</a:t>
            </a:r>
            <a:endParaRPr/>
          </a:p>
        </p:txBody>
      </p:sp>
      <p:sp>
        <p:nvSpPr>
          <p:cNvPr id="1177" name="Google Shape;1177;g9353209c35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128</a:t>
            </a:fld>
            <a:endParaRPr/>
          </a:p>
        </p:txBody>
      </p:sp>
      <p:sp>
        <p:nvSpPr>
          <p:cNvPr id="1178" name="Google Shape;1178;g9353209c35_0_7"/>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0"/>
              </a:spcBef>
              <a:spcAft>
                <a:spcPts val="0"/>
              </a:spcAft>
              <a:buSzPts val="2000"/>
              <a:buChar char="•"/>
            </a:pPr>
            <a:r>
              <a:rPr lang="en-US" b="1"/>
              <a:t>emptyDir</a:t>
            </a:r>
            <a:r>
              <a:rPr lang="en-US"/>
              <a:t> - A simple empty directory used for storing transient data.</a:t>
            </a:r>
            <a:endParaRPr/>
          </a:p>
          <a:p>
            <a:pPr marL="457200" lvl="0" indent="-355600" algn="l" rtl="0">
              <a:spcBef>
                <a:spcPts val="0"/>
              </a:spcBef>
              <a:spcAft>
                <a:spcPts val="0"/>
              </a:spcAft>
              <a:buSzPts val="2000"/>
              <a:buChar char="•"/>
            </a:pPr>
            <a:r>
              <a:rPr lang="en-US" b="1"/>
              <a:t>hostPath</a:t>
            </a:r>
            <a:r>
              <a:rPr lang="en-US"/>
              <a:t> - Used for mounting directories from the worker node’s filesystem into the pod.</a:t>
            </a:r>
            <a:endParaRPr/>
          </a:p>
          <a:p>
            <a:pPr marL="457200" lvl="0" indent="-355600" algn="l" rtl="0">
              <a:spcBef>
                <a:spcPts val="0"/>
              </a:spcBef>
              <a:spcAft>
                <a:spcPts val="0"/>
              </a:spcAft>
              <a:buSzPts val="2000"/>
              <a:buChar char="•"/>
            </a:pPr>
            <a:r>
              <a:rPr lang="en-US" b="1"/>
              <a:t>gitRepo</a:t>
            </a:r>
            <a:r>
              <a:rPr lang="en-US"/>
              <a:t> - A volume initialized by checking out the contents of a Git repository.</a:t>
            </a:r>
            <a:endParaRPr/>
          </a:p>
          <a:p>
            <a:pPr marL="457200" lvl="0" indent="-355600" algn="l" rtl="0">
              <a:spcBef>
                <a:spcPts val="0"/>
              </a:spcBef>
              <a:spcAft>
                <a:spcPts val="0"/>
              </a:spcAft>
              <a:buSzPts val="2000"/>
              <a:buChar char="•"/>
            </a:pPr>
            <a:r>
              <a:rPr lang="en-US" b="1"/>
              <a:t>nfs</a:t>
            </a:r>
            <a:r>
              <a:rPr lang="en-US"/>
              <a:t> - An NFS share mounted into the pod.</a:t>
            </a:r>
            <a:endParaRPr/>
          </a:p>
          <a:p>
            <a:pPr marL="457200" lvl="0" indent="-355600" algn="l" rtl="0">
              <a:spcBef>
                <a:spcPts val="0"/>
              </a:spcBef>
              <a:spcAft>
                <a:spcPts val="0"/>
              </a:spcAft>
              <a:buSzPts val="2000"/>
              <a:buChar char="•"/>
            </a:pPr>
            <a:r>
              <a:rPr lang="en-US" b="1"/>
              <a:t>gcePersistentDisk</a:t>
            </a:r>
            <a:r>
              <a:rPr lang="en-US"/>
              <a:t> (Google Compute Engine Persistent Disk), </a:t>
            </a:r>
            <a:r>
              <a:rPr lang="en-US" b="1"/>
              <a:t>awsElasticBlockStore</a:t>
            </a:r>
            <a:r>
              <a:rPr lang="en-US"/>
              <a:t> (Amazon Web Services Elastic Block Store Volume), </a:t>
            </a:r>
            <a:r>
              <a:rPr lang="en-US" b="1"/>
              <a:t>azureDisk</a:t>
            </a:r>
            <a:r>
              <a:rPr lang="en-US"/>
              <a:t> (Microsoft Azure Disk Volume) - Used for mounting cloud provider-specific storage.</a:t>
            </a:r>
            <a:endParaRPr/>
          </a:p>
          <a:p>
            <a:pPr marL="457200" lvl="0" indent="-355600" algn="l" rtl="0">
              <a:spcBef>
                <a:spcPts val="0"/>
              </a:spcBef>
              <a:spcAft>
                <a:spcPts val="0"/>
              </a:spcAft>
              <a:buSzPts val="2000"/>
              <a:buChar char="•"/>
            </a:pPr>
            <a:r>
              <a:rPr lang="en-US" b="1"/>
              <a:t>configMap, secret, downwardAPI</a:t>
            </a:r>
            <a:r>
              <a:rPr lang="en-US"/>
              <a:t> - Special types of volumes used to expose certain Kubernetes resources and cluster information to the pod.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g9353209c35_0_27"/>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PersistentVolumes/PersistentVolumeClaims</a:t>
            </a:r>
            <a:endParaRPr/>
          </a:p>
        </p:txBody>
      </p:sp>
      <p:sp>
        <p:nvSpPr>
          <p:cNvPr id="1185" name="Google Shape;1185;g9353209c35_0_2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129</a:t>
            </a:fld>
            <a:endParaRPr/>
          </a:p>
        </p:txBody>
      </p:sp>
      <p:pic>
        <p:nvPicPr>
          <p:cNvPr id="1186" name="Google Shape;1186;g9353209c35_0_27"/>
          <p:cNvPicPr preferRelativeResize="0"/>
          <p:nvPr/>
        </p:nvPicPr>
        <p:blipFill>
          <a:blip r:embed="rId3">
            <a:alphaModFix/>
          </a:blip>
          <a:stretch>
            <a:fillRect/>
          </a:stretch>
        </p:blipFill>
        <p:spPr>
          <a:xfrm>
            <a:off x="1257488" y="1277075"/>
            <a:ext cx="6629024" cy="3479076"/>
          </a:xfrm>
          <a:prstGeom prst="rect">
            <a:avLst/>
          </a:prstGeom>
          <a:noFill/>
          <a:ln>
            <a:noFill/>
          </a:ln>
        </p:spPr>
      </p:pic>
      <p:sp>
        <p:nvSpPr>
          <p:cNvPr id="1187" name="Google Shape;1187;g9353209c35_0_27"/>
          <p:cNvSpPr txBox="1"/>
          <p:nvPr/>
        </p:nvSpPr>
        <p:spPr>
          <a:xfrm>
            <a:off x="1469536" y="48430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Predpriprava</a:t>
            </a:r>
            <a:endParaRPr lang="en-US" dirty="0"/>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13</a:t>
            </a:fld>
            <a:endParaRPr lang="en-SI"/>
          </a:p>
        </p:txBody>
      </p:sp>
      <p:sp>
        <p:nvSpPr>
          <p:cNvPr id="4" name="Označba mesta besedila 3"/>
          <p:cNvSpPr>
            <a:spLocks noGrp="1"/>
          </p:cNvSpPr>
          <p:nvPr>
            <p:ph type="body" idx="1"/>
          </p:nvPr>
        </p:nvSpPr>
        <p:spPr/>
        <p:txBody>
          <a:bodyPr/>
          <a:lstStyle/>
          <a:p>
            <a:r>
              <a:rPr lang="en-US" dirty="0" err="1"/>
              <a:t>Predpripravljena</a:t>
            </a:r>
            <a:r>
              <a:rPr lang="en-US" dirty="0"/>
              <a:t> </a:t>
            </a:r>
            <a:r>
              <a:rPr lang="en-US" dirty="0" err="1"/>
              <a:t>virtualka</a:t>
            </a:r>
            <a:endParaRPr lang="en-US" dirty="0"/>
          </a:p>
          <a:p>
            <a:pPr lvl="1"/>
            <a:r>
              <a:rPr lang="en-US" dirty="0" err="1"/>
              <a:t>Razdelimo</a:t>
            </a:r>
            <a:r>
              <a:rPr lang="en-US" dirty="0"/>
              <a:t> </a:t>
            </a:r>
            <a:r>
              <a:rPr lang="en-US" dirty="0" err="1"/>
              <a:t>uporabniška</a:t>
            </a:r>
            <a:r>
              <a:rPr lang="en-US" dirty="0"/>
              <a:t> </a:t>
            </a:r>
            <a:r>
              <a:rPr lang="en-US" dirty="0" err="1"/>
              <a:t>imena</a:t>
            </a:r>
            <a:r>
              <a:rPr lang="en-US" dirty="0"/>
              <a:t> in </a:t>
            </a:r>
            <a:r>
              <a:rPr lang="en-US" dirty="0" err="1"/>
              <a:t>gesla</a:t>
            </a:r>
            <a:endParaRPr lang="en-US" dirty="0"/>
          </a:p>
          <a:p>
            <a:r>
              <a:rPr lang="en-US" dirty="0" err="1"/>
              <a:t>Prenesemo</a:t>
            </a:r>
            <a:r>
              <a:rPr lang="en-US" dirty="0"/>
              <a:t> </a:t>
            </a:r>
            <a:r>
              <a:rPr lang="en-US" dirty="0" err="1"/>
              <a:t>gradiva</a:t>
            </a:r>
            <a:r>
              <a:rPr lang="en-US" dirty="0"/>
              <a:t> </a:t>
            </a:r>
            <a:r>
              <a:rPr lang="en-US" dirty="0" err="1"/>
              <a:t>iz</a:t>
            </a:r>
            <a:r>
              <a:rPr lang="en-US" dirty="0"/>
              <a:t> </a:t>
            </a:r>
            <a:r>
              <a:rPr lang="en-US" dirty="0" err="1"/>
              <a:t>Git</a:t>
            </a:r>
            <a:r>
              <a:rPr lang="en-US" dirty="0"/>
              <a:t>-a:</a:t>
            </a:r>
          </a:p>
          <a:p>
            <a:pPr lvl="1"/>
            <a:r>
              <a:rPr lang="en-US" dirty="0"/>
              <a:t>git clone </a:t>
            </a:r>
            <a:r>
              <a:rPr lang="en-US" dirty="0">
                <a:hlinkClick r:id="rId2"/>
              </a:rPr>
              <a:t>https://github.com/icta-tecaji/docker-k8s-public.git</a:t>
            </a:r>
            <a:endParaRPr lang="en-US" dirty="0"/>
          </a:p>
          <a:p>
            <a:pPr marL="571500" lvl="1" indent="0">
              <a:buNone/>
            </a:pPr>
            <a:endParaRPr lang="en-US" dirty="0"/>
          </a:p>
          <a:p>
            <a:endParaRPr lang="en-US" dirty="0"/>
          </a:p>
        </p:txBody>
      </p:sp>
    </p:spTree>
    <p:extLst>
      <p:ext uri="{BB962C8B-B14F-4D97-AF65-F5344CB8AC3E}">
        <p14:creationId xmlns:p14="http://schemas.microsoft.com/office/powerpoint/2010/main" val="27513311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9353209c35_0_3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130</a:t>
            </a:fld>
            <a:endParaRPr/>
          </a:p>
        </p:txBody>
      </p:sp>
      <p:pic>
        <p:nvPicPr>
          <p:cNvPr id="1194" name="Google Shape;1194;g9353209c35_0_37"/>
          <p:cNvPicPr preferRelativeResize="0"/>
          <p:nvPr/>
        </p:nvPicPr>
        <p:blipFill>
          <a:blip r:embed="rId3">
            <a:alphaModFix/>
          </a:blip>
          <a:stretch>
            <a:fillRect/>
          </a:stretch>
        </p:blipFill>
        <p:spPr>
          <a:xfrm>
            <a:off x="1289088" y="427512"/>
            <a:ext cx="5930826" cy="4859975"/>
          </a:xfrm>
          <a:prstGeom prst="rect">
            <a:avLst/>
          </a:prstGeom>
          <a:noFill/>
          <a:ln>
            <a:noFill/>
          </a:ln>
        </p:spPr>
      </p:pic>
      <p:sp>
        <p:nvSpPr>
          <p:cNvPr id="1195" name="Google Shape;1195;g9353209c35_0_37"/>
          <p:cNvSpPr txBox="1"/>
          <p:nvPr/>
        </p:nvSpPr>
        <p:spPr>
          <a:xfrm>
            <a:off x="1420061" y="51515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g9a30378d0e_1_0"/>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Dynamic PersistentVolume provisioning</a:t>
            </a:r>
            <a:endParaRPr/>
          </a:p>
        </p:txBody>
      </p:sp>
      <p:sp>
        <p:nvSpPr>
          <p:cNvPr id="1202" name="Google Shape;1202;g9a30378d0e_1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131</a:t>
            </a:fld>
            <a:endParaRPr/>
          </a:p>
        </p:txBody>
      </p:sp>
      <p:pic>
        <p:nvPicPr>
          <p:cNvPr id="1203" name="Google Shape;1203;g9a30378d0e_1_0"/>
          <p:cNvPicPr preferRelativeResize="0"/>
          <p:nvPr/>
        </p:nvPicPr>
        <p:blipFill>
          <a:blip r:embed="rId3">
            <a:alphaModFix/>
          </a:blip>
          <a:stretch>
            <a:fillRect/>
          </a:stretch>
        </p:blipFill>
        <p:spPr>
          <a:xfrm>
            <a:off x="805213" y="1086375"/>
            <a:ext cx="6898575" cy="3904300"/>
          </a:xfrm>
          <a:prstGeom prst="rect">
            <a:avLst/>
          </a:prstGeom>
          <a:noFill/>
          <a:ln>
            <a:noFill/>
          </a:ln>
        </p:spPr>
      </p:pic>
      <p:sp>
        <p:nvSpPr>
          <p:cNvPr id="1204" name="Google Shape;1204;g9a30378d0e_1_0"/>
          <p:cNvSpPr txBox="1"/>
          <p:nvPr/>
        </p:nvSpPr>
        <p:spPr>
          <a:xfrm>
            <a:off x="893786" y="499068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9353209c35_0_4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Konfiguracija aplikaciji</a:t>
            </a:r>
            <a:endParaRPr/>
          </a:p>
        </p:txBody>
      </p:sp>
      <p:sp>
        <p:nvSpPr>
          <p:cNvPr id="1211" name="Google Shape;1211;g9353209c35_0_4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132</a:t>
            </a:fld>
            <a:endParaRPr/>
          </a:p>
        </p:txBody>
      </p:sp>
      <p:sp>
        <p:nvSpPr>
          <p:cNvPr id="1212" name="Google Shape;1212;g9353209c35_0_4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Aplikacijo konfigururamo preko:</a:t>
            </a:r>
            <a:endParaRPr/>
          </a:p>
          <a:p>
            <a:pPr marL="914400" lvl="1" indent="-342900" algn="l" rtl="0">
              <a:spcBef>
                <a:spcPts val="0"/>
              </a:spcBef>
              <a:spcAft>
                <a:spcPts val="0"/>
              </a:spcAft>
              <a:buSzPts val="1800"/>
              <a:buChar char="–"/>
            </a:pPr>
            <a:r>
              <a:rPr lang="en-US"/>
              <a:t>argumentov v ukazni vrstici</a:t>
            </a:r>
            <a:endParaRPr/>
          </a:p>
          <a:p>
            <a:pPr marL="914400" lvl="1" indent="-342900" algn="l" rtl="0">
              <a:spcBef>
                <a:spcPts val="0"/>
              </a:spcBef>
              <a:spcAft>
                <a:spcPts val="0"/>
              </a:spcAft>
              <a:buSzPts val="1800"/>
              <a:buChar char="–"/>
            </a:pPr>
            <a:r>
              <a:rPr lang="en-US"/>
              <a:t>konfiguracijske datoteke</a:t>
            </a:r>
            <a:endParaRPr/>
          </a:p>
          <a:p>
            <a:pPr marL="914400" lvl="1" indent="-342900" algn="l" rtl="0">
              <a:spcBef>
                <a:spcPts val="0"/>
              </a:spcBef>
              <a:spcAft>
                <a:spcPts val="0"/>
              </a:spcAft>
              <a:buSzPts val="1800"/>
              <a:buChar char="–"/>
            </a:pPr>
            <a:r>
              <a:rPr lang="en-US"/>
              <a:t>okoljskih spremenljivk</a:t>
            </a:r>
            <a:endParaRPr/>
          </a:p>
          <a:p>
            <a:pPr marL="457200" lvl="0" indent="-355600" algn="l" rtl="0">
              <a:spcBef>
                <a:spcPts val="0"/>
              </a:spcBef>
              <a:spcAft>
                <a:spcPts val="0"/>
              </a:spcAft>
              <a:buSzPts val="2000"/>
              <a:buChar char="•"/>
            </a:pPr>
            <a:r>
              <a:rPr lang="en-US"/>
              <a:t>Vir za shranjevanje konfiguracije v Kubernetes-u imenujemo </a:t>
            </a:r>
            <a:r>
              <a:rPr lang="en-US" b="1"/>
              <a:t>ConfigMap</a:t>
            </a:r>
            <a:endParaRPr b="1"/>
          </a:p>
          <a:p>
            <a:pPr marL="457200" lvl="0" indent="-355600" algn="l" rtl="0">
              <a:spcBef>
                <a:spcPts val="0"/>
              </a:spcBef>
              <a:spcAft>
                <a:spcPts val="0"/>
              </a:spcAft>
              <a:buSzPts val="2000"/>
              <a:buChar char="•"/>
            </a:pPr>
            <a:r>
              <a:rPr lang="en-US"/>
              <a:t>Za shranjevanje občutljive konfiguracije Kubernetes ponuja vir </a:t>
            </a:r>
            <a:r>
              <a:rPr lang="en-US" b="1"/>
              <a:t>Secret</a:t>
            </a:r>
            <a:endParaRPr b="1"/>
          </a:p>
        </p:txBody>
      </p:sp>
      <p:pic>
        <p:nvPicPr>
          <p:cNvPr id="1213" name="Google Shape;1213;g9353209c35_0_44"/>
          <p:cNvPicPr preferRelativeResize="0"/>
          <p:nvPr/>
        </p:nvPicPr>
        <p:blipFill>
          <a:blip r:embed="rId3">
            <a:alphaModFix/>
          </a:blip>
          <a:stretch>
            <a:fillRect/>
          </a:stretch>
        </p:blipFill>
        <p:spPr>
          <a:xfrm>
            <a:off x="1269225" y="3660350"/>
            <a:ext cx="6605549" cy="1492175"/>
          </a:xfrm>
          <a:prstGeom prst="rect">
            <a:avLst/>
          </a:prstGeom>
          <a:noFill/>
          <a:ln>
            <a:noFill/>
          </a:ln>
        </p:spPr>
      </p:pic>
      <p:sp>
        <p:nvSpPr>
          <p:cNvPr id="1214" name="Google Shape;1214;g9353209c35_0_44"/>
          <p:cNvSpPr txBox="1"/>
          <p:nvPr/>
        </p:nvSpPr>
        <p:spPr>
          <a:xfrm>
            <a:off x="1363961" y="51525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9364f67b1c_0_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ConfigMap</a:t>
            </a:r>
            <a:endParaRPr/>
          </a:p>
        </p:txBody>
      </p:sp>
      <p:sp>
        <p:nvSpPr>
          <p:cNvPr id="1221" name="Google Shape;1221;g9364f67b1c_0_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133</a:t>
            </a:fld>
            <a:endParaRPr/>
          </a:p>
        </p:txBody>
      </p:sp>
      <p:sp>
        <p:nvSpPr>
          <p:cNvPr id="1222" name="Google Shape;1222;g9364f67b1c_0_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https://kubernetes.io/docs/concepts/configuration/configmap/</a:t>
            </a:r>
            <a:endParaRPr/>
          </a:p>
          <a:p>
            <a:pPr marL="457200" lvl="0" indent="-355600" algn="l" rtl="0">
              <a:spcBef>
                <a:spcPts val="0"/>
              </a:spcBef>
              <a:spcAft>
                <a:spcPts val="0"/>
              </a:spcAft>
              <a:buSzPts val="2000"/>
              <a:buChar char="•"/>
            </a:pPr>
            <a:r>
              <a:rPr lang="en-US"/>
              <a:t>Objekt, ki omogoča ločitev konfiguracijskih možnosti</a:t>
            </a:r>
            <a:endParaRPr/>
          </a:p>
          <a:p>
            <a:pPr marL="457200" lvl="0" indent="-355600" algn="l" rtl="0">
              <a:spcBef>
                <a:spcPts val="0"/>
              </a:spcBef>
              <a:spcAft>
                <a:spcPts val="0"/>
              </a:spcAft>
              <a:buSzPts val="2000"/>
              <a:buChar char="•"/>
            </a:pPr>
            <a:r>
              <a:rPr lang="en-US"/>
              <a:t>Preslikava par ključ - vrednost</a:t>
            </a:r>
            <a:endParaRPr/>
          </a:p>
          <a:p>
            <a:pPr marL="457200" lvl="0" indent="-355600" algn="l" rtl="0">
              <a:spcBef>
                <a:spcPts val="0"/>
              </a:spcBef>
              <a:spcAft>
                <a:spcPts val="0"/>
              </a:spcAft>
              <a:buSzPts val="2000"/>
              <a:buChar char="•"/>
            </a:pPr>
            <a:r>
              <a:rPr lang="en-US"/>
              <a:t>Lahko preslikamo tudi celotne konfiguracijske datoteke</a:t>
            </a:r>
            <a:endParaRPr/>
          </a:p>
          <a:p>
            <a:pPr marL="0" lvl="0" indent="0" algn="l" rtl="0">
              <a:spcBef>
                <a:spcPts val="400"/>
              </a:spcBef>
              <a:spcAft>
                <a:spcPts val="0"/>
              </a:spcAft>
              <a:buNone/>
            </a:pPr>
            <a:endParaRPr/>
          </a:p>
        </p:txBody>
      </p:sp>
      <p:pic>
        <p:nvPicPr>
          <p:cNvPr id="1223" name="Google Shape;1223;g9364f67b1c_0_4"/>
          <p:cNvPicPr preferRelativeResize="0"/>
          <p:nvPr/>
        </p:nvPicPr>
        <p:blipFill>
          <a:blip r:embed="rId4">
            <a:alphaModFix/>
          </a:blip>
          <a:stretch>
            <a:fillRect/>
          </a:stretch>
        </p:blipFill>
        <p:spPr>
          <a:xfrm>
            <a:off x="883550" y="2654912"/>
            <a:ext cx="3015275" cy="2193600"/>
          </a:xfrm>
          <a:prstGeom prst="rect">
            <a:avLst/>
          </a:prstGeom>
          <a:noFill/>
          <a:ln>
            <a:noFill/>
          </a:ln>
        </p:spPr>
      </p:pic>
      <p:pic>
        <p:nvPicPr>
          <p:cNvPr id="1224" name="Google Shape;1224;g9364f67b1c_0_4"/>
          <p:cNvPicPr preferRelativeResize="0"/>
          <p:nvPr/>
        </p:nvPicPr>
        <p:blipFill>
          <a:blip r:embed="rId5">
            <a:alphaModFix/>
          </a:blip>
          <a:stretch>
            <a:fillRect/>
          </a:stretch>
        </p:blipFill>
        <p:spPr>
          <a:xfrm>
            <a:off x="4418925" y="2552450"/>
            <a:ext cx="4172299" cy="2398525"/>
          </a:xfrm>
          <a:prstGeom prst="rect">
            <a:avLst/>
          </a:prstGeom>
          <a:noFill/>
          <a:ln>
            <a:noFill/>
          </a:ln>
        </p:spPr>
      </p:pic>
      <p:sp>
        <p:nvSpPr>
          <p:cNvPr id="1225" name="Google Shape;1225;g9364f67b1c_0_4"/>
          <p:cNvSpPr txBox="1"/>
          <p:nvPr/>
        </p:nvSpPr>
        <p:spPr>
          <a:xfrm>
            <a:off x="2808461" y="50350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9364f67b1c_0_11"/>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Secret</a:t>
            </a:r>
            <a:endParaRPr/>
          </a:p>
        </p:txBody>
      </p:sp>
      <p:sp>
        <p:nvSpPr>
          <p:cNvPr id="1232" name="Google Shape;1232;g9364f67b1c_0_1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134</a:t>
            </a:fld>
            <a:endParaRPr/>
          </a:p>
        </p:txBody>
      </p:sp>
      <p:sp>
        <p:nvSpPr>
          <p:cNvPr id="1233" name="Google Shape;1233;g9364f67b1c_0_11"/>
          <p:cNvSpPr txBox="1">
            <a:spLocks noGrp="1"/>
          </p:cNvSpPr>
          <p:nvPr>
            <p:ph type="body" idx="1"/>
          </p:nvPr>
        </p:nvSpPr>
        <p:spPr>
          <a:xfrm>
            <a:off x="298009" y="1057275"/>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https://kubernetes.io/docs/concepts/configuration/secret/</a:t>
            </a:r>
            <a:endParaRPr/>
          </a:p>
          <a:p>
            <a:pPr marL="457200" lvl="0" indent="-355600" algn="l" rtl="0">
              <a:spcBef>
                <a:spcPts val="0"/>
              </a:spcBef>
              <a:spcAft>
                <a:spcPts val="0"/>
              </a:spcAft>
              <a:buSzPts val="2000"/>
              <a:buChar char="•"/>
            </a:pPr>
            <a:r>
              <a:rPr lang="en-US"/>
              <a:t>Včasih imamo konfiguracijo z občutljivimi podatki, ki jo želimo želimo varno uporabiti</a:t>
            </a:r>
            <a:endParaRPr/>
          </a:p>
          <a:p>
            <a:pPr marL="457200" lvl="0" indent="-355600" algn="l" rtl="0">
              <a:spcBef>
                <a:spcPts val="0"/>
              </a:spcBef>
              <a:spcAft>
                <a:spcPts val="0"/>
              </a:spcAft>
              <a:buSzPts val="2000"/>
              <a:buChar char="•"/>
            </a:pPr>
            <a:r>
              <a:rPr lang="en-US"/>
              <a:t>Preslikava par ključ - vrednost</a:t>
            </a:r>
            <a:endParaRPr/>
          </a:p>
          <a:p>
            <a:pPr marL="457200" lvl="0" indent="-355600" algn="l" rtl="0">
              <a:spcBef>
                <a:spcPts val="0"/>
              </a:spcBef>
              <a:spcAft>
                <a:spcPts val="0"/>
              </a:spcAft>
              <a:buSzPts val="2000"/>
              <a:buChar char="•"/>
            </a:pPr>
            <a:r>
              <a:rPr lang="en-US"/>
              <a:t>Uporabimo jih na isti način kot ConfigMaps</a:t>
            </a: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1371600" lvl="0" indent="457200" algn="l" rtl="0">
              <a:spcBef>
                <a:spcPts val="400"/>
              </a:spcBef>
              <a:spcAft>
                <a:spcPts val="0"/>
              </a:spcAft>
              <a:buNone/>
            </a:pPr>
            <a:r>
              <a:rPr lang="en-US" sz="1100" u="sng">
                <a:solidFill>
                  <a:schemeClr val="hlink"/>
                </a:solidFill>
                <a:latin typeface="Arial"/>
                <a:ea typeface="Arial"/>
                <a:cs typeface="Arial"/>
                <a:sym typeface="Arial"/>
                <a:hlinkClick r:id="rId4"/>
              </a:rPr>
              <a:t>https://kubernetes.io/docs/concepts/configuration/secret/#risks</a:t>
            </a:r>
            <a:endParaRPr/>
          </a:p>
        </p:txBody>
      </p:sp>
      <p:sp>
        <p:nvSpPr>
          <p:cNvPr id="1234" name="Google Shape;1234;g9364f67b1c_0_11"/>
          <p:cNvSpPr txBox="1"/>
          <p:nvPr/>
        </p:nvSpPr>
        <p:spPr>
          <a:xfrm>
            <a:off x="895925" y="2857500"/>
            <a:ext cx="3140100" cy="15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22222"/>
                </a:solidFill>
                <a:highlight>
                  <a:srgbClr val="FFFFFF"/>
                </a:highlight>
                <a:latin typeface="Open Sans"/>
                <a:ea typeface="Open Sans"/>
                <a:cs typeface="Open Sans"/>
                <a:sym typeface="Open Sans"/>
              </a:rPr>
              <a:t>A secret is only sent to a node if a Pod on that node requires it. The kubelet stores the secret into a </a:t>
            </a:r>
            <a:r>
              <a:rPr lang="en-US" sz="1000">
                <a:solidFill>
                  <a:srgbClr val="222222"/>
                </a:solidFill>
                <a:latin typeface="Consolas"/>
                <a:ea typeface="Consolas"/>
                <a:cs typeface="Consolas"/>
                <a:sym typeface="Consolas"/>
              </a:rPr>
              <a:t>tmpfs</a:t>
            </a:r>
            <a:r>
              <a:rPr lang="en-US" sz="1200">
                <a:solidFill>
                  <a:srgbClr val="222222"/>
                </a:solidFill>
                <a:highlight>
                  <a:srgbClr val="FFFFFF"/>
                </a:highlight>
                <a:latin typeface="Open Sans"/>
                <a:ea typeface="Open Sans"/>
                <a:cs typeface="Open Sans"/>
                <a:sym typeface="Open Sans"/>
              </a:rPr>
              <a:t> so that the secret is not written to disk storage. Once the Pod that depends on the secret is deleted, the kubelet will delete its local copy of the secret data as well.</a:t>
            </a:r>
            <a:endParaRPr/>
          </a:p>
        </p:txBody>
      </p:sp>
      <p:sp>
        <p:nvSpPr>
          <p:cNvPr id="1235" name="Google Shape;1235;g9364f67b1c_0_11"/>
          <p:cNvSpPr txBox="1"/>
          <p:nvPr/>
        </p:nvSpPr>
        <p:spPr>
          <a:xfrm>
            <a:off x="4870150" y="2910900"/>
            <a:ext cx="3034200" cy="14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22222"/>
                </a:solidFill>
                <a:highlight>
                  <a:srgbClr val="FFFFFF"/>
                </a:highlight>
                <a:latin typeface="Open Sans"/>
                <a:ea typeface="Open Sans"/>
                <a:cs typeface="Open Sans"/>
                <a:sym typeface="Open Sans"/>
              </a:rPr>
              <a:t>On most Kubernetes distributions, communication between users and the API server, and from the API server to the kubelets, is protected by SSL/TLS. Secrets are protected when transmitted over these channels.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9606323a64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135</a:t>
            </a:fld>
            <a:endParaRPr/>
          </a:p>
        </p:txBody>
      </p:sp>
      <p:pic>
        <p:nvPicPr>
          <p:cNvPr id="1242" name="Google Shape;1242;g9606323a64_0_0"/>
          <p:cNvPicPr preferRelativeResize="0"/>
          <p:nvPr/>
        </p:nvPicPr>
        <p:blipFill>
          <a:blip r:embed="rId3">
            <a:alphaModFix/>
          </a:blip>
          <a:stretch>
            <a:fillRect/>
          </a:stretch>
        </p:blipFill>
        <p:spPr>
          <a:xfrm>
            <a:off x="1062975" y="481025"/>
            <a:ext cx="7018049" cy="4614750"/>
          </a:xfrm>
          <a:prstGeom prst="rect">
            <a:avLst/>
          </a:prstGeom>
          <a:noFill/>
          <a:ln>
            <a:noFill/>
          </a:ln>
        </p:spPr>
      </p:pic>
      <p:sp>
        <p:nvSpPr>
          <p:cNvPr id="1243" name="Google Shape;1243;g9606323a64_0_0"/>
          <p:cNvSpPr txBox="1"/>
          <p:nvPr/>
        </p:nvSpPr>
        <p:spPr>
          <a:xfrm>
            <a:off x="1209711" y="49281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g94c9480fe8_1_669"/>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Jobs / CronJob</a:t>
            </a:r>
            <a:endParaRPr/>
          </a:p>
        </p:txBody>
      </p:sp>
      <p:sp>
        <p:nvSpPr>
          <p:cNvPr id="1250" name="Google Shape;1250;g94c9480fe8_1_66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136</a:t>
            </a:fld>
            <a:endParaRPr/>
          </a:p>
        </p:txBody>
      </p:sp>
      <p:sp>
        <p:nvSpPr>
          <p:cNvPr id="1251" name="Google Shape;1251;g94c9480fe8_1_669"/>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u="sng">
                <a:solidFill>
                  <a:schemeClr val="hlink"/>
                </a:solidFill>
                <a:hlinkClick r:id="rId3"/>
              </a:rPr>
              <a:t>https://kubernetes.io/docs/concepts/workloads/controllers/job/</a:t>
            </a:r>
            <a:endParaRPr/>
          </a:p>
          <a:p>
            <a:pPr marL="342900" lvl="0" indent="-342900" algn="l" rtl="0">
              <a:spcBef>
                <a:spcPts val="400"/>
              </a:spcBef>
              <a:spcAft>
                <a:spcPts val="0"/>
              </a:spcAft>
              <a:buClr>
                <a:srgbClr val="344447"/>
              </a:buClr>
              <a:buSzPts val="2000"/>
              <a:buChar char="•"/>
            </a:pPr>
            <a:r>
              <a:rPr lang="en-US"/>
              <a:t>Omogočajo zagon strokov z enim končnim opravilom</a:t>
            </a:r>
            <a:endParaRPr/>
          </a:p>
          <a:p>
            <a:pPr marL="742950" lvl="1" indent="-285750" algn="l" rtl="0">
              <a:spcBef>
                <a:spcPts val="360"/>
              </a:spcBef>
              <a:spcAft>
                <a:spcPts val="0"/>
              </a:spcAft>
              <a:buClr>
                <a:srgbClr val="344447"/>
              </a:buClr>
              <a:buSzPts val="1800"/>
              <a:buChar char="–"/>
            </a:pPr>
            <a:r>
              <a:rPr lang="en-US"/>
              <a:t>Primer: prenos in obdelava končne množice podatkov</a:t>
            </a:r>
            <a:endParaRPr/>
          </a:p>
        </p:txBody>
      </p:sp>
      <p:pic>
        <p:nvPicPr>
          <p:cNvPr id="1252" name="Google Shape;1252;g94c9480fe8_1_669"/>
          <p:cNvPicPr preferRelativeResize="0"/>
          <p:nvPr/>
        </p:nvPicPr>
        <p:blipFill rotWithShape="1">
          <a:blip r:embed="rId4">
            <a:alphaModFix/>
          </a:blip>
          <a:srcRect/>
          <a:stretch/>
        </p:blipFill>
        <p:spPr>
          <a:xfrm>
            <a:off x="1998961" y="2175526"/>
            <a:ext cx="5146077" cy="3163827"/>
          </a:xfrm>
          <a:prstGeom prst="rect">
            <a:avLst/>
          </a:prstGeom>
          <a:noFill/>
          <a:ln>
            <a:noFill/>
          </a:ln>
        </p:spPr>
      </p:pic>
      <p:sp>
        <p:nvSpPr>
          <p:cNvPr id="1253" name="Google Shape;1253;g94c9480fe8_1_669"/>
          <p:cNvSpPr txBox="1"/>
          <p:nvPr/>
        </p:nvSpPr>
        <p:spPr>
          <a:xfrm>
            <a:off x="1998961"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96320db41e_0_21"/>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Nasveti</a:t>
            </a:r>
            <a:endParaRPr/>
          </a:p>
        </p:txBody>
      </p:sp>
      <p:sp>
        <p:nvSpPr>
          <p:cNvPr id="1270" name="Google Shape;1270;g96320db41e_0_2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137</a:t>
            </a:fld>
            <a:endParaRPr/>
          </a:p>
        </p:txBody>
      </p:sp>
      <p:sp>
        <p:nvSpPr>
          <p:cNvPr id="1271" name="Google Shape;1271;g96320db41e_0_21"/>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Web UI (Dashboard)</a:t>
            </a:r>
            <a:endParaRPr/>
          </a:p>
          <a:p>
            <a:pPr marL="457200" lvl="0" indent="-355600" algn="l" rtl="0">
              <a:spcBef>
                <a:spcPts val="0"/>
              </a:spcBef>
              <a:spcAft>
                <a:spcPts val="0"/>
              </a:spcAft>
              <a:buSzPts val="2000"/>
              <a:buChar char="•"/>
            </a:pPr>
            <a:r>
              <a:rPr lang="en-US" u="sng">
                <a:solidFill>
                  <a:schemeClr val="hlink"/>
                </a:solidFill>
                <a:hlinkClick r:id="rId4"/>
              </a:rPr>
              <a:t>Connect a Front End to a Back End Using a Service</a:t>
            </a:r>
            <a:endParaRPr/>
          </a:p>
          <a:p>
            <a:pPr marL="457200" lvl="0" indent="-355600" algn="l" rtl="0">
              <a:spcBef>
                <a:spcPts val="0"/>
              </a:spcBef>
              <a:spcAft>
                <a:spcPts val="0"/>
              </a:spcAft>
              <a:buSzPts val="2000"/>
              <a:buChar char="•"/>
            </a:pPr>
            <a:r>
              <a:rPr lang="en-US" u="sng">
                <a:solidFill>
                  <a:schemeClr val="hlink"/>
                </a:solidFill>
                <a:hlinkClick r:id="rId5"/>
              </a:rPr>
              <a:t>Unofficial Kubernetes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0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138</a:t>
            </a:fld>
            <a:endParaRPr/>
          </a:p>
        </p:txBody>
      </p:sp>
      <p:sp>
        <p:nvSpPr>
          <p:cNvPr id="1277" name="Google Shape;1277;p102"/>
          <p:cNvSpPr txBox="1">
            <a:spLocks noGrp="1"/>
          </p:cNvSpPr>
          <p:nvPr>
            <p:ph type="ctrTitle"/>
          </p:nvPr>
        </p:nvSpPr>
        <p:spPr>
          <a:xfrm>
            <a:off x="322884" y="1346870"/>
            <a:ext cx="8397228" cy="1465252"/>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Clr>
                <a:srgbClr val="344447"/>
              </a:buClr>
              <a:buSzPts val="4400"/>
              <a:buFont typeface="Tahoma"/>
              <a:buNone/>
            </a:pPr>
            <a:r>
              <a:rPr lang="en-US"/>
              <a:t>Vabljeni k sodelovanju!</a:t>
            </a:r>
            <a:endParaRPr/>
          </a:p>
        </p:txBody>
      </p:sp>
      <p:sp>
        <p:nvSpPr>
          <p:cNvPr id="1278" name="Google Shape;1278;p102"/>
          <p:cNvSpPr txBox="1">
            <a:spLocks noGrp="1"/>
          </p:cNvSpPr>
          <p:nvPr>
            <p:ph type="subTitle" idx="1"/>
          </p:nvPr>
        </p:nvSpPr>
        <p:spPr>
          <a:xfrm>
            <a:off x="326561" y="2816843"/>
            <a:ext cx="8389316" cy="217246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344447"/>
              </a:buClr>
              <a:buSzPts val="2000"/>
              <a:buNone/>
            </a:pPr>
            <a:r>
              <a:rPr lang="en-US" u="sng">
                <a:solidFill>
                  <a:schemeClr val="hlink"/>
                </a:solidFill>
                <a:hlinkClick r:id="rId3"/>
              </a:rPr>
              <a:t>info@ltfe.org</a:t>
            </a:r>
            <a:endParaRPr/>
          </a:p>
          <a:p>
            <a:pPr marL="0" lvl="0" indent="0" algn="l" rtl="0">
              <a:lnSpc>
                <a:spcPct val="100000"/>
              </a:lnSpc>
              <a:spcBef>
                <a:spcPts val="400"/>
              </a:spcBef>
              <a:spcAft>
                <a:spcPts val="0"/>
              </a:spcAft>
              <a:buClr>
                <a:srgbClr val="344447"/>
              </a:buClr>
              <a:buSzPts val="2000"/>
              <a:buNone/>
            </a:pPr>
            <a:r>
              <a:rPr lang="en-US"/>
              <a:t>+386 1 476 8988</a:t>
            </a:r>
            <a:endParaRPr/>
          </a:p>
          <a:p>
            <a:pPr marL="0" lvl="0" indent="0" algn="l" rtl="0">
              <a:lnSpc>
                <a:spcPct val="100000"/>
              </a:lnSpc>
              <a:spcBef>
                <a:spcPts val="400"/>
              </a:spcBef>
              <a:spcAft>
                <a:spcPts val="0"/>
              </a:spcAft>
              <a:buClr>
                <a:srgbClr val="344447"/>
              </a:buClr>
              <a:buSzPts val="2000"/>
              <a:buNone/>
            </a:pPr>
            <a:r>
              <a:rPr lang="en-US" u="sng">
                <a:solidFill>
                  <a:schemeClr val="hlink"/>
                </a:solidFill>
                <a:hlinkClick r:id="rId4"/>
              </a:rPr>
              <a:t>www.ltfe.org</a:t>
            </a:r>
            <a:r>
              <a:rPr lang="en-US"/>
              <a:t> </a:t>
            </a:r>
            <a:endParaRPr/>
          </a:p>
          <a:p>
            <a:pPr marL="0" lvl="0" indent="0" algn="l" rtl="0">
              <a:lnSpc>
                <a:spcPct val="100000"/>
              </a:lnSpc>
              <a:spcBef>
                <a:spcPts val="400"/>
              </a:spcBef>
              <a:spcAft>
                <a:spcPts val="0"/>
              </a:spcAft>
              <a:buClr>
                <a:srgbClr val="344447"/>
              </a:buClr>
              <a:buSzPts val="2000"/>
              <a:buNone/>
            </a:pPr>
            <a:endParaRPr/>
          </a:p>
        </p:txBody>
      </p:sp>
      <p:pic>
        <p:nvPicPr>
          <p:cNvPr id="1279" name="Google Shape;1279;p102"/>
          <p:cNvPicPr preferRelativeResize="0"/>
          <p:nvPr/>
        </p:nvPicPr>
        <p:blipFill rotWithShape="1">
          <a:blip r:embed="rId5">
            <a:alphaModFix/>
          </a:blip>
          <a:srcRect/>
          <a:stretch/>
        </p:blipFill>
        <p:spPr>
          <a:xfrm>
            <a:off x="3251916" y="2890564"/>
            <a:ext cx="4957254" cy="16524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14</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Intro To Docker</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2678160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B7731-F45A-7472-7A5E-6AEB5641B49C}"/>
              </a:ext>
            </a:extLst>
          </p:cNvPr>
          <p:cNvSpPr>
            <a:spLocks noGrp="1"/>
          </p:cNvSpPr>
          <p:nvPr>
            <p:ph type="title"/>
          </p:nvPr>
        </p:nvSpPr>
        <p:spPr/>
        <p:txBody>
          <a:bodyPr/>
          <a:lstStyle/>
          <a:p>
            <a:r>
              <a:rPr lang="en-US" dirty="0"/>
              <a:t>Docker overview</a:t>
            </a:r>
            <a:endParaRPr lang="en-SI" dirty="0"/>
          </a:p>
        </p:txBody>
      </p:sp>
      <p:sp>
        <p:nvSpPr>
          <p:cNvPr id="3" name="Slide Number Placeholder 2">
            <a:extLst>
              <a:ext uri="{FF2B5EF4-FFF2-40B4-BE49-F238E27FC236}">
                <a16:creationId xmlns:a16="http://schemas.microsoft.com/office/drawing/2014/main" id="{24ABE7CE-CBF6-E043-EC1C-EA9338B85C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a:t>
            </a:fld>
            <a:endParaRPr lang="en-US"/>
          </a:p>
        </p:txBody>
      </p:sp>
      <p:sp>
        <p:nvSpPr>
          <p:cNvPr id="4" name="Text Placeholder 3">
            <a:extLst>
              <a:ext uri="{FF2B5EF4-FFF2-40B4-BE49-F238E27FC236}">
                <a16:creationId xmlns:a16="http://schemas.microsoft.com/office/drawing/2014/main" id="{6CF5249D-A67B-7F0E-400E-20A5732EBEB9}"/>
              </a:ext>
            </a:extLst>
          </p:cNvPr>
          <p:cNvSpPr>
            <a:spLocks noGrp="1"/>
          </p:cNvSpPr>
          <p:nvPr>
            <p:ph type="body" idx="1"/>
          </p:nvPr>
        </p:nvSpPr>
        <p:spPr/>
        <p:txBody>
          <a:bodyPr/>
          <a:lstStyle/>
          <a:p>
            <a:r>
              <a:rPr lang="en-US" dirty="0"/>
              <a:t>Docker is an </a:t>
            </a:r>
            <a:r>
              <a:rPr lang="en-US" b="1" dirty="0"/>
              <a:t>open platform </a:t>
            </a:r>
            <a:r>
              <a:rPr lang="en-US" dirty="0"/>
              <a:t>for developing, shipping, and running applications.</a:t>
            </a:r>
          </a:p>
          <a:p>
            <a:r>
              <a:rPr lang="en-US" dirty="0"/>
              <a:t>Docker is a platform for running applications in lightweight units called </a:t>
            </a:r>
            <a:r>
              <a:rPr lang="en-US" b="1" dirty="0"/>
              <a:t>containers</a:t>
            </a:r>
            <a:r>
              <a:rPr lang="en-US" dirty="0"/>
              <a:t>.</a:t>
            </a:r>
          </a:p>
          <a:p>
            <a:r>
              <a:rPr lang="en-US" dirty="0"/>
              <a:t>Docker enables you to </a:t>
            </a:r>
            <a:r>
              <a:rPr lang="en-US" b="1" dirty="0"/>
              <a:t>separate your applications from your infrastructure</a:t>
            </a:r>
            <a:r>
              <a:rPr lang="en-US" dirty="0"/>
              <a:t> so you can deliver software quickly</a:t>
            </a:r>
          </a:p>
          <a:p>
            <a:r>
              <a:rPr lang="en-US" b="1" dirty="0"/>
              <a:t>Reduce the delay </a:t>
            </a:r>
            <a:r>
              <a:rPr lang="en-US" dirty="0"/>
              <a:t>between writing code and running it in production</a:t>
            </a:r>
          </a:p>
          <a:p>
            <a:r>
              <a:rPr lang="en-US" dirty="0"/>
              <a:t>People’s number one “</a:t>
            </a:r>
            <a:r>
              <a:rPr lang="en-US" b="1" dirty="0"/>
              <a:t>most wanted</a:t>
            </a:r>
            <a:r>
              <a:rPr lang="en-US" dirty="0"/>
              <a:t>” technology</a:t>
            </a:r>
          </a:p>
          <a:p>
            <a:endParaRPr lang="en-SI" dirty="0"/>
          </a:p>
        </p:txBody>
      </p:sp>
    </p:spTree>
    <p:extLst>
      <p:ext uri="{BB962C8B-B14F-4D97-AF65-F5344CB8AC3E}">
        <p14:creationId xmlns:p14="http://schemas.microsoft.com/office/powerpoint/2010/main" val="2341787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C731C-78CB-7D4A-09FA-8153E6D9D6C9}"/>
              </a:ext>
            </a:extLst>
          </p:cNvPr>
          <p:cNvSpPr>
            <a:spLocks noGrp="1"/>
          </p:cNvSpPr>
          <p:nvPr>
            <p:ph type="title"/>
          </p:nvPr>
        </p:nvSpPr>
        <p:spPr>
          <a:xfrm>
            <a:off x="361615" y="460281"/>
            <a:ext cx="8229600" cy="811170"/>
          </a:xfrm>
        </p:spPr>
        <p:txBody>
          <a:bodyPr/>
          <a:lstStyle/>
          <a:p>
            <a:r>
              <a:rPr lang="en-US" dirty="0"/>
              <a:t>Why are containers and Docker so important?</a:t>
            </a:r>
            <a:endParaRPr lang="en-SI" dirty="0"/>
          </a:p>
        </p:txBody>
      </p:sp>
      <p:sp>
        <p:nvSpPr>
          <p:cNvPr id="3" name="Slide Number Placeholder 2">
            <a:extLst>
              <a:ext uri="{FF2B5EF4-FFF2-40B4-BE49-F238E27FC236}">
                <a16:creationId xmlns:a16="http://schemas.microsoft.com/office/drawing/2014/main" id="{4FC630CD-A797-7900-1BD3-801653E9BC2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a:t>
            </a:fld>
            <a:endParaRPr lang="en-US"/>
          </a:p>
        </p:txBody>
      </p:sp>
      <p:sp>
        <p:nvSpPr>
          <p:cNvPr id="4" name="Text Placeholder 3">
            <a:extLst>
              <a:ext uri="{FF2B5EF4-FFF2-40B4-BE49-F238E27FC236}">
                <a16:creationId xmlns:a16="http://schemas.microsoft.com/office/drawing/2014/main" id="{D10A8435-957C-3AEA-C728-6F1F1D22A64F}"/>
              </a:ext>
            </a:extLst>
          </p:cNvPr>
          <p:cNvSpPr>
            <a:spLocks noGrp="1"/>
          </p:cNvSpPr>
          <p:nvPr>
            <p:ph type="body" idx="1"/>
          </p:nvPr>
        </p:nvSpPr>
        <p:spPr>
          <a:xfrm>
            <a:off x="362609" y="1271451"/>
            <a:ext cx="8118603" cy="3791502"/>
          </a:xfrm>
        </p:spPr>
        <p:txBody>
          <a:bodyPr/>
          <a:lstStyle/>
          <a:p>
            <a:r>
              <a:rPr lang="en-US" dirty="0"/>
              <a:t>Migrating apps to the cloud</a:t>
            </a:r>
          </a:p>
          <a:p>
            <a:r>
              <a:rPr lang="en-US" dirty="0"/>
              <a:t>Modernizing legacy apps</a:t>
            </a:r>
          </a:p>
          <a:p>
            <a:r>
              <a:rPr lang="en-US" dirty="0"/>
              <a:t>Building new cloud-native apps</a:t>
            </a:r>
          </a:p>
          <a:p>
            <a:r>
              <a:rPr lang="en-US" dirty="0"/>
              <a:t>Technical innovation: Serverless and more</a:t>
            </a:r>
          </a:p>
          <a:p>
            <a:r>
              <a:rPr lang="en-US" dirty="0"/>
              <a:t>Docker provides an abstraction</a:t>
            </a:r>
          </a:p>
          <a:p>
            <a:r>
              <a:rPr lang="en-US" dirty="0"/>
              <a:t>Protecting your computer</a:t>
            </a:r>
          </a:p>
          <a:p>
            <a:r>
              <a:rPr lang="en-US" dirty="0"/>
              <a:t>Improving portability</a:t>
            </a:r>
          </a:p>
          <a:p>
            <a:r>
              <a:rPr lang="en-US" dirty="0"/>
              <a:t>Getting organized</a:t>
            </a:r>
          </a:p>
          <a:p>
            <a:endParaRPr lang="en-SI" dirty="0"/>
          </a:p>
        </p:txBody>
      </p:sp>
      <p:pic>
        <p:nvPicPr>
          <p:cNvPr id="6" name="Picture 5">
            <a:extLst>
              <a:ext uri="{FF2B5EF4-FFF2-40B4-BE49-F238E27FC236}">
                <a16:creationId xmlns:a16="http://schemas.microsoft.com/office/drawing/2014/main" id="{D845163F-9895-004B-9537-E5D45ED6891D}"/>
              </a:ext>
            </a:extLst>
          </p:cNvPr>
          <p:cNvPicPr>
            <a:picLocks noChangeAspect="1"/>
          </p:cNvPicPr>
          <p:nvPr/>
        </p:nvPicPr>
        <p:blipFill rotWithShape="1">
          <a:blip r:embed="rId3"/>
          <a:srcRect r="43035"/>
          <a:stretch/>
        </p:blipFill>
        <p:spPr>
          <a:xfrm>
            <a:off x="4866697" y="2706226"/>
            <a:ext cx="3145188" cy="2514533"/>
          </a:xfrm>
          <a:prstGeom prst="rect">
            <a:avLst/>
          </a:prstGeom>
        </p:spPr>
      </p:pic>
      <p:sp>
        <p:nvSpPr>
          <p:cNvPr id="7" name="Pravokotnik 5">
            <a:extLst>
              <a:ext uri="{FF2B5EF4-FFF2-40B4-BE49-F238E27FC236}">
                <a16:creationId xmlns:a16="http://schemas.microsoft.com/office/drawing/2014/main" id="{04E65AD4-22AA-814F-DC0A-913EBA776BCD}"/>
              </a:ext>
            </a:extLst>
          </p:cNvPr>
          <p:cNvSpPr/>
          <p:nvPr/>
        </p:nvSpPr>
        <p:spPr>
          <a:xfrm>
            <a:off x="4476415" y="5131607"/>
            <a:ext cx="4886346"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2982848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E251-DD57-4B0D-A19D-361F3438F73C}"/>
              </a:ext>
            </a:extLst>
          </p:cNvPr>
          <p:cNvSpPr>
            <a:spLocks noGrp="1"/>
          </p:cNvSpPr>
          <p:nvPr>
            <p:ph type="title"/>
          </p:nvPr>
        </p:nvSpPr>
        <p:spPr/>
        <p:txBody>
          <a:bodyPr/>
          <a:lstStyle/>
          <a:p>
            <a:r>
              <a:rPr lang="en-US" dirty="0"/>
              <a:t>Installing Docker</a:t>
            </a:r>
            <a:endParaRPr lang="en-SI" dirty="0"/>
          </a:p>
        </p:txBody>
      </p:sp>
      <p:sp>
        <p:nvSpPr>
          <p:cNvPr id="3" name="Slide Number Placeholder 2">
            <a:extLst>
              <a:ext uri="{FF2B5EF4-FFF2-40B4-BE49-F238E27FC236}">
                <a16:creationId xmlns:a16="http://schemas.microsoft.com/office/drawing/2014/main" id="{32359D40-7177-240D-2906-4D98AD538D9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a:t>
            </a:fld>
            <a:endParaRPr lang="en-US"/>
          </a:p>
        </p:txBody>
      </p:sp>
      <p:sp>
        <p:nvSpPr>
          <p:cNvPr id="4" name="Text Placeholder 3">
            <a:extLst>
              <a:ext uri="{FF2B5EF4-FFF2-40B4-BE49-F238E27FC236}">
                <a16:creationId xmlns:a16="http://schemas.microsoft.com/office/drawing/2014/main" id="{9C5B9716-DB59-17C6-04EE-84984122936E}"/>
              </a:ext>
            </a:extLst>
          </p:cNvPr>
          <p:cNvSpPr>
            <a:spLocks noGrp="1"/>
          </p:cNvSpPr>
          <p:nvPr>
            <p:ph type="body" idx="1"/>
          </p:nvPr>
        </p:nvSpPr>
        <p:spPr/>
        <p:txBody>
          <a:bodyPr/>
          <a:lstStyle/>
          <a:p>
            <a:r>
              <a:rPr lang="en-US" dirty="0">
                <a:hlinkClick r:id="rId2"/>
              </a:rPr>
              <a:t>Docker Desktop</a:t>
            </a:r>
            <a:r>
              <a:rPr lang="en-US" dirty="0"/>
              <a:t> - Docker Desktop is an easy-to-install application for your Mac or Windows environment that enables you to build and share containerized applications and microservices.</a:t>
            </a:r>
          </a:p>
          <a:p>
            <a:r>
              <a:rPr lang="en-US" dirty="0"/>
              <a:t>Docker Engine - Docker Engine is an open source containerization technology for building and containerizing your applications. Docker Engine acts as a client-server application with:</a:t>
            </a:r>
          </a:p>
          <a:p>
            <a:pPr lvl="1">
              <a:buFont typeface="+mj-lt"/>
              <a:buAutoNum type="arabicPeriod"/>
            </a:pPr>
            <a:r>
              <a:rPr lang="en-US" dirty="0">
                <a:hlinkClick r:id="rId3"/>
              </a:rPr>
              <a:t>Install Docker Engine on Ubuntu</a:t>
            </a:r>
            <a:endParaRPr lang="en-US" dirty="0"/>
          </a:p>
          <a:p>
            <a:pPr lvl="1">
              <a:buFont typeface="+mj-lt"/>
              <a:buAutoNum type="arabicPeriod"/>
            </a:pPr>
            <a:r>
              <a:rPr lang="en-US" dirty="0">
                <a:hlinkClick r:id="rId4"/>
              </a:rPr>
              <a:t>Post-installation steps for Linux</a:t>
            </a:r>
            <a:endParaRPr lang="en-US" dirty="0"/>
          </a:p>
          <a:p>
            <a:pPr lvl="2">
              <a:buFont typeface="+mj-lt"/>
              <a:buAutoNum type="arabicPeriod"/>
            </a:pPr>
            <a:r>
              <a:rPr lang="en-US" dirty="0"/>
              <a:t>[Optional] Manage Docker as a non-root user -&gt; Security risks!</a:t>
            </a:r>
          </a:p>
          <a:p>
            <a:pPr lvl="2">
              <a:buFont typeface="+mj-lt"/>
              <a:buAutoNum type="arabicPeriod"/>
            </a:pPr>
            <a:r>
              <a:rPr lang="en-US" dirty="0"/>
              <a:t>Configure Docker to start on boot</a:t>
            </a:r>
          </a:p>
          <a:p>
            <a:r>
              <a:rPr lang="en-US" dirty="0"/>
              <a:t>Verifying your Docker setup: </a:t>
            </a:r>
            <a:r>
              <a:rPr lang="en-US" sz="1600" i="1" dirty="0">
                <a:highlight>
                  <a:srgbClr val="C0C0C0"/>
                </a:highlight>
              </a:rPr>
              <a:t>docker version</a:t>
            </a:r>
            <a:endParaRPr lang="en-US" i="1" dirty="0">
              <a:highlight>
                <a:srgbClr val="C0C0C0"/>
              </a:highlight>
            </a:endParaRPr>
          </a:p>
        </p:txBody>
      </p:sp>
    </p:spTree>
    <p:extLst>
      <p:ext uri="{BB962C8B-B14F-4D97-AF65-F5344CB8AC3E}">
        <p14:creationId xmlns:p14="http://schemas.microsoft.com/office/powerpoint/2010/main" val="189109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08A0-45DD-CCEA-5420-69FADC633430}"/>
              </a:ext>
            </a:extLst>
          </p:cNvPr>
          <p:cNvSpPr>
            <a:spLocks noGrp="1"/>
          </p:cNvSpPr>
          <p:nvPr>
            <p:ph type="title"/>
          </p:nvPr>
        </p:nvSpPr>
        <p:spPr/>
        <p:txBody>
          <a:bodyPr/>
          <a:lstStyle/>
          <a:p>
            <a:r>
              <a:rPr lang="en-US" dirty="0"/>
              <a:t>Running Hello World in a container</a:t>
            </a:r>
            <a:endParaRPr lang="en-SI" dirty="0"/>
          </a:p>
        </p:txBody>
      </p:sp>
      <p:sp>
        <p:nvSpPr>
          <p:cNvPr id="3" name="Slide Number Placeholder 2">
            <a:extLst>
              <a:ext uri="{FF2B5EF4-FFF2-40B4-BE49-F238E27FC236}">
                <a16:creationId xmlns:a16="http://schemas.microsoft.com/office/drawing/2014/main" id="{C9065198-AA86-183D-604F-B9D3216C739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a:t>
            </a:fld>
            <a:endParaRPr lang="en-US"/>
          </a:p>
        </p:txBody>
      </p:sp>
      <p:sp>
        <p:nvSpPr>
          <p:cNvPr id="4" name="Text Placeholder 3">
            <a:extLst>
              <a:ext uri="{FF2B5EF4-FFF2-40B4-BE49-F238E27FC236}">
                <a16:creationId xmlns:a16="http://schemas.microsoft.com/office/drawing/2014/main" id="{3B3A3F52-85EC-DCA0-0830-6B936696759A}"/>
              </a:ext>
            </a:extLst>
          </p:cNvPr>
          <p:cNvSpPr>
            <a:spLocks noGrp="1"/>
          </p:cNvSpPr>
          <p:nvPr>
            <p:ph type="body" idx="1"/>
          </p:nvPr>
        </p:nvSpPr>
        <p:spPr/>
        <p:txBody>
          <a:bodyPr/>
          <a:lstStyle/>
          <a:p>
            <a:r>
              <a:rPr lang="en-US" dirty="0"/>
              <a:t>And Docker images can be packaged to run on any computer that supports Docker, which makes the app completely portable — </a:t>
            </a:r>
            <a:r>
              <a:rPr lang="en-US" b="1" dirty="0"/>
              <a:t>portability is one of Docker’s key benefits</a:t>
            </a:r>
            <a:r>
              <a:rPr lang="en-US" dirty="0"/>
              <a:t>.</a:t>
            </a:r>
          </a:p>
          <a:p>
            <a:r>
              <a:rPr lang="en-US" dirty="0"/>
              <a:t>Example: Running multiple NGINX instances</a:t>
            </a:r>
          </a:p>
          <a:p>
            <a:r>
              <a:rPr lang="en-US" dirty="0"/>
              <a:t>About Docker Company</a:t>
            </a:r>
          </a:p>
          <a:p>
            <a:pPr marL="101600" indent="0">
              <a:buNone/>
            </a:pPr>
            <a:endParaRPr lang="en-US" dirty="0"/>
          </a:p>
          <a:p>
            <a:endParaRPr lang="en-SI" dirty="0"/>
          </a:p>
        </p:txBody>
      </p:sp>
    </p:spTree>
    <p:extLst>
      <p:ext uri="{BB962C8B-B14F-4D97-AF65-F5344CB8AC3E}">
        <p14:creationId xmlns:p14="http://schemas.microsoft.com/office/powerpoint/2010/main" val="2244067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lh3.googleusercontent.com/9yD1OJouFUQ4nnmIZljAVNJfRPVX3_3SbLgL-dDV8N0onfMDwcOA88fQ_JDzZnqepLif7XUgKL6mum0iuX1VFZTkcjbNjEx12q_4gs8X-cflEz4RRhSWDIoyEGLq_38Kxc60mFk">
            <a:extLst>
              <a:ext uri="{FF2B5EF4-FFF2-40B4-BE49-F238E27FC236}">
                <a16:creationId xmlns:a16="http://schemas.microsoft.com/office/drawing/2014/main" id="{7502CB86-D7F7-DE26-A7BF-61859CA62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975" y="2710516"/>
            <a:ext cx="3759256" cy="23471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6.googleusercontent.com/mlBsypI1N3g9hFa5oq4a5UiDWQqxmLHj8MkGz_1JrrUtsk5tRp4s9_FNRXfsxiJUqJTKTxFiQzUamNwBgdmc0c5lP-WHC7FABxOPt7eEBvx2uLulRSYqEbmfzes2DYSxvKh13n8">
            <a:extLst>
              <a:ext uri="{FF2B5EF4-FFF2-40B4-BE49-F238E27FC236}">
                <a16:creationId xmlns:a16="http://schemas.microsoft.com/office/drawing/2014/main" id="{18BD9C1D-A512-CC6E-449F-301655DB40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864" y="2907567"/>
            <a:ext cx="4713028" cy="23712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172B3A-D3BF-9C33-9CFB-168C9133B4C5}"/>
              </a:ext>
            </a:extLst>
          </p:cNvPr>
          <p:cNvSpPr>
            <a:spLocks noGrp="1"/>
          </p:cNvSpPr>
          <p:nvPr>
            <p:ph type="title"/>
          </p:nvPr>
        </p:nvSpPr>
        <p:spPr/>
        <p:txBody>
          <a:bodyPr/>
          <a:lstStyle/>
          <a:p>
            <a:r>
              <a:rPr lang="en-US" dirty="0"/>
              <a:t>Docker Architecture</a:t>
            </a:r>
            <a:endParaRPr lang="en-SI" dirty="0"/>
          </a:p>
        </p:txBody>
      </p:sp>
      <p:sp>
        <p:nvSpPr>
          <p:cNvPr id="3" name="Slide Number Placeholder 2">
            <a:extLst>
              <a:ext uri="{FF2B5EF4-FFF2-40B4-BE49-F238E27FC236}">
                <a16:creationId xmlns:a16="http://schemas.microsoft.com/office/drawing/2014/main" id="{D3AD4422-762A-86B2-600F-8A79F2D9D33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a:t>
            </a:fld>
            <a:endParaRPr lang="en-US"/>
          </a:p>
        </p:txBody>
      </p:sp>
      <p:sp>
        <p:nvSpPr>
          <p:cNvPr id="4" name="Text Placeholder 3">
            <a:extLst>
              <a:ext uri="{FF2B5EF4-FFF2-40B4-BE49-F238E27FC236}">
                <a16:creationId xmlns:a16="http://schemas.microsoft.com/office/drawing/2014/main" id="{4E56C468-3310-D2A2-9FAC-826234F32129}"/>
              </a:ext>
            </a:extLst>
          </p:cNvPr>
          <p:cNvSpPr>
            <a:spLocks noGrp="1"/>
          </p:cNvSpPr>
          <p:nvPr>
            <p:ph type="body" idx="1"/>
          </p:nvPr>
        </p:nvSpPr>
        <p:spPr>
          <a:xfrm>
            <a:off x="118769" y="878473"/>
            <a:ext cx="8118603" cy="3958053"/>
          </a:xfrm>
        </p:spPr>
        <p:txBody>
          <a:bodyPr/>
          <a:lstStyle/>
          <a:p>
            <a:r>
              <a:rPr lang="en-US" dirty="0"/>
              <a:t>Docker is written in the </a:t>
            </a:r>
            <a:r>
              <a:rPr lang="en-US" b="1" dirty="0"/>
              <a:t>Go programming language </a:t>
            </a:r>
            <a:r>
              <a:rPr lang="en-US" dirty="0"/>
              <a:t>and takes advantage of several features of the </a:t>
            </a:r>
            <a:r>
              <a:rPr lang="en-US" b="1" dirty="0"/>
              <a:t>Linux kernel</a:t>
            </a:r>
            <a:r>
              <a:rPr lang="en-US" dirty="0"/>
              <a:t> to deliver its functionality.</a:t>
            </a:r>
          </a:p>
          <a:p>
            <a:r>
              <a:rPr lang="en-US" dirty="0"/>
              <a:t>Uses a technology called namespaces to provide the isolated workspace called the container.</a:t>
            </a:r>
          </a:p>
          <a:p>
            <a:r>
              <a:rPr lang="en-US" dirty="0"/>
              <a:t>Docker uses a </a:t>
            </a:r>
            <a:r>
              <a:rPr lang="en-US" b="1" dirty="0"/>
              <a:t>client-server architecture</a:t>
            </a:r>
            <a:r>
              <a:rPr lang="en-US" dirty="0"/>
              <a:t>.</a:t>
            </a:r>
            <a:endParaRPr lang="en-SI" dirty="0"/>
          </a:p>
        </p:txBody>
      </p:sp>
      <p:sp>
        <p:nvSpPr>
          <p:cNvPr id="6" name="Pravokotnik 5">
            <a:extLst>
              <a:ext uri="{FF2B5EF4-FFF2-40B4-BE49-F238E27FC236}">
                <a16:creationId xmlns:a16="http://schemas.microsoft.com/office/drawing/2014/main" id="{3D6CCDA8-1347-79F2-A33D-6087A3966DBB}"/>
              </a:ext>
            </a:extLst>
          </p:cNvPr>
          <p:cNvSpPr/>
          <p:nvPr/>
        </p:nvSpPr>
        <p:spPr>
          <a:xfrm>
            <a:off x="2735138" y="5278809"/>
            <a:ext cx="4886346" cy="246221"/>
          </a:xfrm>
          <a:prstGeom prst="rect">
            <a:avLst/>
          </a:prstGeom>
        </p:spPr>
        <p:txBody>
          <a:bodyPr wrap="square">
            <a:spAutoFit/>
          </a:bodyPr>
          <a:lstStyle/>
          <a:p>
            <a:r>
              <a:rPr lang="en-US" sz="1000" dirty="0">
                <a:solidFill>
                  <a:schemeClr val="bg1">
                    <a:lumMod val="50000"/>
                  </a:schemeClr>
                </a:solidFill>
              </a:rPr>
              <a:t>Source: https://docs.docker.com/get-started/overview/</a:t>
            </a:r>
          </a:p>
        </p:txBody>
      </p:sp>
    </p:spTree>
    <p:extLst>
      <p:ext uri="{BB962C8B-B14F-4D97-AF65-F5344CB8AC3E}">
        <p14:creationId xmlns:p14="http://schemas.microsoft.com/office/powerpoint/2010/main" val="119763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
          <p:cNvSpPr txBox="1">
            <a:spLocks noGrp="1"/>
          </p:cNvSpPr>
          <p:nvPr>
            <p:ph type="sldNum" idx="4294967295"/>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a:t>
            </a:fld>
            <a:endParaRPr/>
          </a:p>
        </p:txBody>
      </p:sp>
      <p:sp>
        <p:nvSpPr>
          <p:cNvPr id="249" name="Google Shape;249;p2"/>
          <p:cNvSpPr txBox="1">
            <a:spLocks noGrp="1"/>
          </p:cNvSpPr>
          <p:nvPr>
            <p:ph type="title" idx="4294967295"/>
          </p:nvPr>
        </p:nvSpPr>
        <p:spPr>
          <a:xfrm>
            <a:off x="360669" y="381520"/>
            <a:ext cx="8229600" cy="952500"/>
          </a:xfrm>
          <a:prstGeom prst="rect">
            <a:avLst/>
          </a:prstGeom>
          <a:noFill/>
          <a:ln>
            <a:noFill/>
          </a:ln>
        </p:spPr>
        <p:txBody>
          <a:bodyPr spcFirstLastPara="1" wrap="square" lIns="91425" tIns="45700" rIns="91425" bIns="45700" anchor="t" anchorCtr="0">
            <a:noAutofit/>
          </a:bodyPr>
          <a:lstStyle/>
          <a:p>
            <a:pPr marL="0" lvl="0" indent="0" algn="l" rtl="0">
              <a:lnSpc>
                <a:spcPct val="107142"/>
              </a:lnSpc>
              <a:spcBef>
                <a:spcPts val="0"/>
              </a:spcBef>
              <a:spcAft>
                <a:spcPts val="0"/>
              </a:spcAft>
              <a:buClr>
                <a:srgbClr val="344447"/>
              </a:buClr>
              <a:buSzPts val="2800"/>
              <a:buFont typeface="Tahoma"/>
              <a:buNone/>
            </a:pPr>
            <a:r>
              <a:rPr lang="en-US"/>
              <a:t>AVTORSKE PRAVICE GRADIVA</a:t>
            </a:r>
            <a:endParaRPr/>
          </a:p>
        </p:txBody>
      </p:sp>
      <p:sp>
        <p:nvSpPr>
          <p:cNvPr id="250" name="Google Shape;250;p2"/>
          <p:cNvSpPr txBox="1">
            <a:spLocks noGrp="1"/>
          </p:cNvSpPr>
          <p:nvPr>
            <p:ph type="body" idx="4294967295"/>
          </p:nvPr>
        </p:nvSpPr>
        <p:spPr>
          <a:xfrm>
            <a:off x="214313" y="892969"/>
            <a:ext cx="8678862" cy="452688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344447"/>
              </a:buClr>
              <a:buSzPts val="2000"/>
              <a:buNone/>
            </a:pPr>
            <a:endParaRPr/>
          </a:p>
          <a:p>
            <a:pPr marL="0" lvl="0" indent="0" algn="l" rtl="0">
              <a:spcBef>
                <a:spcPts val="400"/>
              </a:spcBef>
              <a:spcAft>
                <a:spcPts val="0"/>
              </a:spcAft>
              <a:buClr>
                <a:srgbClr val="344447"/>
              </a:buClr>
              <a:buSzPts val="2000"/>
              <a:buNone/>
            </a:pPr>
            <a:r>
              <a:rPr lang="en-US"/>
              <a:t>Vsa gradiva usposabljanja Docker &amp; Kubernetes, september 2020 (predavanja, demonstracije, vaje), so last Univerze v Ljubljani, Fakultete za elektrotehniko (UL FE).</a:t>
            </a:r>
            <a:endParaRPr/>
          </a:p>
          <a:p>
            <a:pPr marL="0" lvl="0" indent="0" algn="l" rtl="0">
              <a:spcBef>
                <a:spcPts val="400"/>
              </a:spcBef>
              <a:spcAft>
                <a:spcPts val="0"/>
              </a:spcAft>
              <a:buClr>
                <a:srgbClr val="344447"/>
              </a:buClr>
              <a:buSzPts val="2000"/>
              <a:buNone/>
            </a:pPr>
            <a:endParaRPr/>
          </a:p>
          <a:p>
            <a:pPr marL="742950" lvl="1" indent="-285750" algn="l" rtl="0">
              <a:spcBef>
                <a:spcPts val="400"/>
              </a:spcBef>
              <a:spcAft>
                <a:spcPts val="0"/>
              </a:spcAft>
              <a:buClr>
                <a:srgbClr val="344447"/>
              </a:buClr>
              <a:buSzPts val="1800"/>
              <a:buFont typeface="Arial"/>
              <a:buChar char="•"/>
            </a:pPr>
            <a:r>
              <a:rPr lang="en-US"/>
              <a:t>U</a:t>
            </a:r>
            <a:r>
              <a:rPr lang="en-US" sz="1800"/>
              <a:t>poraba je dovoljena izključno v okviru usposabljanja. </a:t>
            </a:r>
            <a:endParaRPr/>
          </a:p>
          <a:p>
            <a:pPr marL="742950" lvl="1" indent="-285750" algn="l" rtl="0">
              <a:spcBef>
                <a:spcPts val="400"/>
              </a:spcBef>
              <a:spcAft>
                <a:spcPts val="0"/>
              </a:spcAft>
              <a:buClr>
                <a:srgbClr val="344447"/>
              </a:buClr>
              <a:buSzPts val="1800"/>
              <a:buFont typeface="Arial"/>
              <a:buChar char="•"/>
            </a:pPr>
            <a:r>
              <a:rPr lang="en-US"/>
              <a:t>N</a:t>
            </a:r>
            <a:r>
              <a:rPr lang="en-US" sz="1800"/>
              <a:t>oben del gradiva ne sme biti reproduciran, shranjen ali prepisan v katerikoli obliki oziroma na katerikoli način (elektronsko, mehansko, s fotokopiranjem, snemanjem) brez predhodnega pisnega </a:t>
            </a:r>
            <a:r>
              <a:rPr lang="en-US"/>
              <a:t>do</a:t>
            </a:r>
            <a:r>
              <a:rPr lang="en-US" sz="1800"/>
              <a:t>voljenja.</a:t>
            </a:r>
            <a:endParaRPr/>
          </a:p>
          <a:p>
            <a:pPr marL="0" lvl="0" indent="0" algn="l" rtl="0">
              <a:spcBef>
                <a:spcPts val="400"/>
              </a:spcBef>
              <a:spcAft>
                <a:spcPts val="0"/>
              </a:spcAft>
              <a:buClr>
                <a:srgbClr val="344447"/>
              </a:buClr>
              <a:buSzPts val="2000"/>
              <a:buNone/>
            </a:pPr>
            <a:endParaRPr/>
          </a:p>
          <a:p>
            <a:pPr marL="0" lvl="0" indent="0" algn="l" rtl="0">
              <a:spcBef>
                <a:spcPts val="400"/>
              </a:spcBef>
              <a:spcAft>
                <a:spcPts val="0"/>
              </a:spcAft>
              <a:buClr>
                <a:srgbClr val="344447"/>
              </a:buClr>
              <a:buSzPts val="2000"/>
              <a:buNone/>
            </a:pPr>
            <a:r>
              <a:rPr lang="en-US"/>
              <a:t>Vse pravice pridržane. © september 2020, UL FE.</a:t>
            </a:r>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37390-C2C2-26FB-BE1D-6F63F0E48A6D}"/>
              </a:ext>
            </a:extLst>
          </p:cNvPr>
          <p:cNvPicPr>
            <a:picLocks noChangeAspect="1"/>
          </p:cNvPicPr>
          <p:nvPr/>
        </p:nvPicPr>
        <p:blipFill>
          <a:blip r:embed="rId2"/>
          <a:stretch>
            <a:fillRect/>
          </a:stretch>
        </p:blipFill>
        <p:spPr>
          <a:xfrm>
            <a:off x="5564777" y="880594"/>
            <a:ext cx="3579223" cy="3328743"/>
          </a:xfrm>
          <a:prstGeom prst="rect">
            <a:avLst/>
          </a:prstGeom>
        </p:spPr>
      </p:pic>
      <p:sp>
        <p:nvSpPr>
          <p:cNvPr id="3" name="Slide Number Placeholder 2">
            <a:extLst>
              <a:ext uri="{FF2B5EF4-FFF2-40B4-BE49-F238E27FC236}">
                <a16:creationId xmlns:a16="http://schemas.microsoft.com/office/drawing/2014/main" id="{AAEB76CD-B59A-8C11-4868-6C96122AFAA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20</a:t>
            </a:fld>
            <a:endParaRPr lang="en-US"/>
          </a:p>
        </p:txBody>
      </p:sp>
      <p:sp>
        <p:nvSpPr>
          <p:cNvPr id="4" name="Text Placeholder 3">
            <a:extLst>
              <a:ext uri="{FF2B5EF4-FFF2-40B4-BE49-F238E27FC236}">
                <a16:creationId xmlns:a16="http://schemas.microsoft.com/office/drawing/2014/main" id="{D32DFA9E-DE76-6CDB-2467-EDCD5E44024F}"/>
              </a:ext>
            </a:extLst>
          </p:cNvPr>
          <p:cNvSpPr>
            <a:spLocks noGrp="1"/>
          </p:cNvSpPr>
          <p:nvPr>
            <p:ph type="body" idx="1"/>
          </p:nvPr>
        </p:nvSpPr>
        <p:spPr>
          <a:xfrm>
            <a:off x="355602" y="383178"/>
            <a:ext cx="5209176" cy="4679776"/>
          </a:xfrm>
        </p:spPr>
        <p:txBody>
          <a:bodyPr/>
          <a:lstStyle/>
          <a:p>
            <a:r>
              <a:rPr lang="en-US" dirty="0"/>
              <a:t>The </a:t>
            </a:r>
            <a:r>
              <a:rPr lang="en-US" b="1" dirty="0"/>
              <a:t>runtime</a:t>
            </a:r>
            <a:r>
              <a:rPr lang="en-US" dirty="0"/>
              <a:t> operates at the lowest level and is responsible for starting and stopping containers:</a:t>
            </a:r>
          </a:p>
          <a:p>
            <a:pPr lvl="1"/>
            <a:r>
              <a:rPr lang="en-US" dirty="0"/>
              <a:t>The low-level runtime is called </a:t>
            </a:r>
            <a:r>
              <a:rPr lang="en-US" b="1" dirty="0" err="1"/>
              <a:t>runc</a:t>
            </a:r>
            <a:endParaRPr lang="en-US" b="1" dirty="0"/>
          </a:p>
          <a:p>
            <a:pPr lvl="1"/>
            <a:r>
              <a:rPr lang="en-US" dirty="0"/>
              <a:t>The higher-level runtime is called </a:t>
            </a:r>
            <a:r>
              <a:rPr lang="en-US" b="1" dirty="0" err="1"/>
              <a:t>containerd</a:t>
            </a:r>
            <a:endParaRPr lang="en-US" b="1" dirty="0"/>
          </a:p>
          <a:p>
            <a:r>
              <a:rPr lang="en-US" dirty="0"/>
              <a:t>The Docker daemon (</a:t>
            </a:r>
            <a:r>
              <a:rPr lang="en-US" b="1" dirty="0" err="1"/>
              <a:t>dockerd</a:t>
            </a:r>
            <a:r>
              <a:rPr lang="en-US" dirty="0"/>
              <a:t>) sits above </a:t>
            </a:r>
            <a:r>
              <a:rPr lang="en-US" dirty="0" err="1"/>
              <a:t>containerd</a:t>
            </a:r>
            <a:r>
              <a:rPr lang="en-US" dirty="0"/>
              <a:t> and performs higher-level tasks</a:t>
            </a:r>
          </a:p>
          <a:p>
            <a:r>
              <a:rPr lang="en-US" dirty="0"/>
              <a:t>Docker also has native support for managing clusters of nodes running Docker.</a:t>
            </a:r>
            <a:endParaRPr lang="en-SI" dirty="0"/>
          </a:p>
        </p:txBody>
      </p:sp>
      <p:sp>
        <p:nvSpPr>
          <p:cNvPr id="12" name="Pravokotnik 5">
            <a:extLst>
              <a:ext uri="{FF2B5EF4-FFF2-40B4-BE49-F238E27FC236}">
                <a16:creationId xmlns:a16="http://schemas.microsoft.com/office/drawing/2014/main" id="{463EBE2D-D1E5-8C13-E9DD-175F406AD9CE}"/>
              </a:ext>
            </a:extLst>
          </p:cNvPr>
          <p:cNvSpPr/>
          <p:nvPr/>
        </p:nvSpPr>
        <p:spPr>
          <a:xfrm>
            <a:off x="6175024" y="4209337"/>
            <a:ext cx="4886346"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355243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AD9F9-3E8F-154F-79B6-FD4DD5B79C3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21</a:t>
            </a:fld>
            <a:endParaRPr lang="en-US"/>
          </a:p>
        </p:txBody>
      </p:sp>
      <p:pic>
        <p:nvPicPr>
          <p:cNvPr id="8" name="Picture 7">
            <a:extLst>
              <a:ext uri="{FF2B5EF4-FFF2-40B4-BE49-F238E27FC236}">
                <a16:creationId xmlns:a16="http://schemas.microsoft.com/office/drawing/2014/main" id="{7B956C2C-090D-A398-ABBA-FEC0DAF63043}"/>
              </a:ext>
            </a:extLst>
          </p:cNvPr>
          <p:cNvPicPr>
            <a:picLocks noChangeAspect="1"/>
          </p:cNvPicPr>
          <p:nvPr/>
        </p:nvPicPr>
        <p:blipFill>
          <a:blip r:embed="rId2"/>
          <a:stretch>
            <a:fillRect/>
          </a:stretch>
        </p:blipFill>
        <p:spPr>
          <a:xfrm>
            <a:off x="653142" y="326500"/>
            <a:ext cx="8003177" cy="4380078"/>
          </a:xfrm>
          <a:prstGeom prst="rect">
            <a:avLst/>
          </a:prstGeom>
        </p:spPr>
      </p:pic>
      <p:sp>
        <p:nvSpPr>
          <p:cNvPr id="9" name="Pravokotnik 5">
            <a:extLst>
              <a:ext uri="{FF2B5EF4-FFF2-40B4-BE49-F238E27FC236}">
                <a16:creationId xmlns:a16="http://schemas.microsoft.com/office/drawing/2014/main" id="{32665C04-41B8-CC47-F4EE-F285BCD19971}"/>
              </a:ext>
            </a:extLst>
          </p:cNvPr>
          <p:cNvSpPr/>
          <p:nvPr/>
        </p:nvSpPr>
        <p:spPr>
          <a:xfrm>
            <a:off x="2996394" y="4706578"/>
            <a:ext cx="4886346"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017276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22</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Containers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391465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CDDC-2B04-DB59-1C00-7B6088C001AC}"/>
              </a:ext>
            </a:extLst>
          </p:cNvPr>
          <p:cNvSpPr>
            <a:spLocks noGrp="1"/>
          </p:cNvSpPr>
          <p:nvPr>
            <p:ph type="title"/>
          </p:nvPr>
        </p:nvSpPr>
        <p:spPr/>
        <p:txBody>
          <a:bodyPr/>
          <a:lstStyle/>
          <a:p>
            <a:r>
              <a:rPr lang="en-US" dirty="0"/>
              <a:t>Containers History</a:t>
            </a:r>
            <a:endParaRPr lang="en-SI" dirty="0"/>
          </a:p>
        </p:txBody>
      </p:sp>
      <p:sp>
        <p:nvSpPr>
          <p:cNvPr id="3" name="Slide Number Placeholder 2">
            <a:extLst>
              <a:ext uri="{FF2B5EF4-FFF2-40B4-BE49-F238E27FC236}">
                <a16:creationId xmlns:a16="http://schemas.microsoft.com/office/drawing/2014/main" id="{CE5A4C5B-5AE2-07BB-3C08-2640320701D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23</a:t>
            </a:fld>
            <a:endParaRPr lang="en-US"/>
          </a:p>
        </p:txBody>
      </p:sp>
      <p:sp>
        <p:nvSpPr>
          <p:cNvPr id="4" name="Text Placeholder 3">
            <a:extLst>
              <a:ext uri="{FF2B5EF4-FFF2-40B4-BE49-F238E27FC236}">
                <a16:creationId xmlns:a16="http://schemas.microsoft.com/office/drawing/2014/main" id="{3850BB5C-9750-C23E-2C0C-AFEB24E69ADA}"/>
              </a:ext>
            </a:extLst>
          </p:cNvPr>
          <p:cNvSpPr>
            <a:spLocks noGrp="1"/>
          </p:cNvSpPr>
          <p:nvPr>
            <p:ph type="body" idx="1"/>
          </p:nvPr>
        </p:nvSpPr>
        <p:spPr/>
        <p:txBody>
          <a:bodyPr/>
          <a:lstStyle/>
          <a:p>
            <a:r>
              <a:rPr lang="en-US" dirty="0"/>
              <a:t>Virtual Machines</a:t>
            </a:r>
          </a:p>
          <a:p>
            <a:r>
              <a:rPr lang="en-US" dirty="0"/>
              <a:t>Linux containers</a:t>
            </a:r>
            <a:endParaRPr lang="en-SI" dirty="0"/>
          </a:p>
        </p:txBody>
      </p:sp>
      <p:pic>
        <p:nvPicPr>
          <p:cNvPr id="5" name="Slika 4">
            <a:extLst>
              <a:ext uri="{FF2B5EF4-FFF2-40B4-BE49-F238E27FC236}">
                <a16:creationId xmlns:a16="http://schemas.microsoft.com/office/drawing/2014/main" id="{38AB5D9D-DC3E-DC5E-13C9-C9B1A6EF4440}"/>
              </a:ext>
            </a:extLst>
          </p:cNvPr>
          <p:cNvPicPr>
            <a:picLocks noChangeAspect="1"/>
          </p:cNvPicPr>
          <p:nvPr/>
        </p:nvPicPr>
        <p:blipFill>
          <a:blip r:embed="rId3"/>
          <a:stretch>
            <a:fillRect/>
          </a:stretch>
        </p:blipFill>
        <p:spPr>
          <a:xfrm>
            <a:off x="254000" y="1826652"/>
            <a:ext cx="8636000" cy="3236301"/>
          </a:xfrm>
          <a:prstGeom prst="rect">
            <a:avLst/>
          </a:prstGeom>
        </p:spPr>
      </p:pic>
      <p:sp>
        <p:nvSpPr>
          <p:cNvPr id="6" name="Pravokotnik 5">
            <a:extLst>
              <a:ext uri="{FF2B5EF4-FFF2-40B4-BE49-F238E27FC236}">
                <a16:creationId xmlns:a16="http://schemas.microsoft.com/office/drawing/2014/main" id="{1A17D8F4-D1A6-988D-A539-DA4EE02B8841}"/>
              </a:ext>
            </a:extLst>
          </p:cNvPr>
          <p:cNvSpPr/>
          <p:nvPr/>
        </p:nvSpPr>
        <p:spPr>
          <a:xfrm>
            <a:off x="2319841" y="5081619"/>
            <a:ext cx="4504318" cy="246221"/>
          </a:xfrm>
          <a:prstGeom prst="rect">
            <a:avLst/>
          </a:prstGeom>
        </p:spPr>
        <p:txBody>
          <a:bodyPr wrap="square">
            <a:spAutoFit/>
          </a:bodyPr>
          <a:lstStyle/>
          <a:p>
            <a:r>
              <a:rPr lang="en-US" sz="1000" dirty="0">
                <a:solidFill>
                  <a:schemeClr val="bg1">
                    <a:lumMod val="50000"/>
                  </a:schemeClr>
                </a:solidFill>
              </a:rPr>
              <a:t>Source: https://kubernetes.io/docs/concepts/overview/what-is-kubernetes/</a:t>
            </a:r>
          </a:p>
        </p:txBody>
      </p:sp>
    </p:spTree>
    <p:extLst>
      <p:ext uri="{BB962C8B-B14F-4D97-AF65-F5344CB8AC3E}">
        <p14:creationId xmlns:p14="http://schemas.microsoft.com/office/powerpoint/2010/main" val="2610061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62E53-3E5A-71F1-BB84-87046A90EBD6}"/>
              </a:ext>
            </a:extLst>
          </p:cNvPr>
          <p:cNvSpPr>
            <a:spLocks noGrp="1"/>
          </p:cNvSpPr>
          <p:nvPr>
            <p:ph type="title"/>
          </p:nvPr>
        </p:nvSpPr>
        <p:spPr/>
        <p:txBody>
          <a:bodyPr/>
          <a:lstStyle/>
          <a:p>
            <a:r>
              <a:rPr lang="en-US" dirty="0"/>
              <a:t>Containers vs Virtual Machines</a:t>
            </a:r>
            <a:endParaRPr lang="en-SI" dirty="0"/>
          </a:p>
        </p:txBody>
      </p:sp>
      <p:sp>
        <p:nvSpPr>
          <p:cNvPr id="3" name="Slide Number Placeholder 2">
            <a:extLst>
              <a:ext uri="{FF2B5EF4-FFF2-40B4-BE49-F238E27FC236}">
                <a16:creationId xmlns:a16="http://schemas.microsoft.com/office/drawing/2014/main" id="{076BBA71-D7EE-ABDE-DD56-4A1C6C8ECFA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24</a:t>
            </a:fld>
            <a:endParaRPr lang="en-US"/>
          </a:p>
        </p:txBody>
      </p:sp>
      <p:pic>
        <p:nvPicPr>
          <p:cNvPr id="6" name="Picture 5">
            <a:extLst>
              <a:ext uri="{FF2B5EF4-FFF2-40B4-BE49-F238E27FC236}">
                <a16:creationId xmlns:a16="http://schemas.microsoft.com/office/drawing/2014/main" id="{35FEC29F-5E85-8483-E877-AC9E5E611E38}"/>
              </a:ext>
            </a:extLst>
          </p:cNvPr>
          <p:cNvPicPr>
            <a:picLocks noChangeAspect="1"/>
          </p:cNvPicPr>
          <p:nvPr/>
        </p:nvPicPr>
        <p:blipFill>
          <a:blip r:embed="rId2"/>
          <a:stretch>
            <a:fillRect/>
          </a:stretch>
        </p:blipFill>
        <p:spPr>
          <a:xfrm>
            <a:off x="696685" y="1249967"/>
            <a:ext cx="8046929" cy="3432779"/>
          </a:xfrm>
          <a:prstGeom prst="rect">
            <a:avLst/>
          </a:prstGeom>
        </p:spPr>
      </p:pic>
      <p:sp>
        <p:nvSpPr>
          <p:cNvPr id="7" name="Pravokotnik 5">
            <a:extLst>
              <a:ext uri="{FF2B5EF4-FFF2-40B4-BE49-F238E27FC236}">
                <a16:creationId xmlns:a16="http://schemas.microsoft.com/office/drawing/2014/main" id="{8367E362-4887-35CE-60F6-83D69D610793}"/>
              </a:ext>
            </a:extLst>
          </p:cNvPr>
          <p:cNvSpPr/>
          <p:nvPr/>
        </p:nvSpPr>
        <p:spPr>
          <a:xfrm>
            <a:off x="2656172" y="4682746"/>
            <a:ext cx="4504318" cy="246221"/>
          </a:xfrm>
          <a:prstGeom prst="rect">
            <a:avLst/>
          </a:prstGeom>
        </p:spPr>
        <p:txBody>
          <a:bodyPr wrap="square">
            <a:spAutoFit/>
          </a:bodyPr>
          <a:lstStyle/>
          <a:p>
            <a:r>
              <a:rPr lang="en-US" sz="1000" dirty="0">
                <a:solidFill>
                  <a:schemeClr val="bg1">
                    <a:lumMod val="50000"/>
                  </a:schemeClr>
                </a:solidFill>
              </a:rPr>
              <a:t>Source: https://www.docker.com/resources/what-container/</a:t>
            </a:r>
          </a:p>
        </p:txBody>
      </p:sp>
    </p:spTree>
    <p:extLst>
      <p:ext uri="{BB962C8B-B14F-4D97-AF65-F5344CB8AC3E}">
        <p14:creationId xmlns:p14="http://schemas.microsoft.com/office/powerpoint/2010/main" val="322829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25</a:t>
            </a:fld>
            <a:endParaRPr lang="en-GB"/>
          </a:p>
        </p:txBody>
      </p:sp>
      <p:pic>
        <p:nvPicPr>
          <p:cNvPr id="7" name="Picture 6">
            <a:extLst>
              <a:ext uri="{FF2B5EF4-FFF2-40B4-BE49-F238E27FC236}">
                <a16:creationId xmlns:a16="http://schemas.microsoft.com/office/drawing/2014/main" id="{07C775AF-EC40-745D-DD0C-B4699335B0E8}"/>
              </a:ext>
            </a:extLst>
          </p:cNvPr>
          <p:cNvPicPr>
            <a:picLocks noChangeAspect="1"/>
          </p:cNvPicPr>
          <p:nvPr/>
        </p:nvPicPr>
        <p:blipFill>
          <a:blip r:embed="rId3"/>
          <a:stretch>
            <a:fillRect/>
          </a:stretch>
        </p:blipFill>
        <p:spPr>
          <a:xfrm>
            <a:off x="355600" y="738188"/>
            <a:ext cx="8523890" cy="4004425"/>
          </a:xfrm>
          <a:prstGeom prst="rect">
            <a:avLst/>
          </a:prstGeom>
        </p:spPr>
      </p:pic>
    </p:spTree>
    <p:extLst>
      <p:ext uri="{BB962C8B-B14F-4D97-AF65-F5344CB8AC3E}">
        <p14:creationId xmlns:p14="http://schemas.microsoft.com/office/powerpoint/2010/main" val="3363601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2D7F-B1FB-2B23-500A-003AB78BD74A}"/>
              </a:ext>
            </a:extLst>
          </p:cNvPr>
          <p:cNvSpPr>
            <a:spLocks noGrp="1"/>
          </p:cNvSpPr>
          <p:nvPr>
            <p:ph type="title"/>
          </p:nvPr>
        </p:nvSpPr>
        <p:spPr/>
        <p:txBody>
          <a:bodyPr/>
          <a:lstStyle/>
          <a:p>
            <a:r>
              <a:rPr lang="en-US" dirty="0"/>
              <a:t>What is a container?</a:t>
            </a:r>
            <a:endParaRPr lang="en-SI" dirty="0"/>
          </a:p>
        </p:txBody>
      </p:sp>
      <p:sp>
        <p:nvSpPr>
          <p:cNvPr id="3" name="Slide Number Placeholder 2">
            <a:extLst>
              <a:ext uri="{FF2B5EF4-FFF2-40B4-BE49-F238E27FC236}">
                <a16:creationId xmlns:a16="http://schemas.microsoft.com/office/drawing/2014/main" id="{D1704976-6914-D290-FC34-1CC5D867E9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26</a:t>
            </a:fld>
            <a:endParaRPr lang="en-US"/>
          </a:p>
        </p:txBody>
      </p:sp>
      <p:sp>
        <p:nvSpPr>
          <p:cNvPr id="4" name="Text Placeholder 3">
            <a:extLst>
              <a:ext uri="{FF2B5EF4-FFF2-40B4-BE49-F238E27FC236}">
                <a16:creationId xmlns:a16="http://schemas.microsoft.com/office/drawing/2014/main" id="{E4041A29-DD2B-F0B5-CA5F-14DF49996645}"/>
              </a:ext>
            </a:extLst>
          </p:cNvPr>
          <p:cNvSpPr>
            <a:spLocks noGrp="1"/>
          </p:cNvSpPr>
          <p:nvPr>
            <p:ph type="body" idx="1"/>
          </p:nvPr>
        </p:nvSpPr>
        <p:spPr>
          <a:xfrm>
            <a:off x="362609" y="1104900"/>
            <a:ext cx="8118603" cy="4420130"/>
          </a:xfrm>
        </p:spPr>
        <p:txBody>
          <a:bodyPr>
            <a:normAutofit/>
          </a:bodyPr>
          <a:lstStyle/>
          <a:p>
            <a:r>
              <a:rPr lang="en-US" dirty="0"/>
              <a:t>A Docker container is the same idea as a physical container — think of it like a box with an application in it</a:t>
            </a:r>
          </a:p>
          <a:p>
            <a:r>
              <a:rPr lang="en-US" dirty="0"/>
              <a:t>It has its own </a:t>
            </a:r>
            <a:r>
              <a:rPr lang="en-US" b="1" dirty="0"/>
              <a:t>machine name </a:t>
            </a:r>
            <a:r>
              <a:rPr lang="en-US" dirty="0"/>
              <a:t>and </a:t>
            </a:r>
            <a:r>
              <a:rPr lang="en-US" b="1" dirty="0"/>
              <a:t>IP address</a:t>
            </a:r>
            <a:r>
              <a:rPr lang="en-US" dirty="0"/>
              <a:t>, and it also has its </a:t>
            </a:r>
            <a:r>
              <a:rPr lang="en-US" b="1" dirty="0"/>
              <a:t>own disk drive </a:t>
            </a:r>
          </a:p>
          <a:p>
            <a:endParaRPr lang="en-US" b="1" dirty="0"/>
          </a:p>
          <a:p>
            <a:endParaRPr lang="en-US" b="1" dirty="0"/>
          </a:p>
          <a:p>
            <a:endParaRPr lang="en-US" b="1" dirty="0"/>
          </a:p>
          <a:p>
            <a:endParaRPr lang="en-US" b="1" dirty="0"/>
          </a:p>
          <a:p>
            <a:endParaRPr lang="en-US" b="1" dirty="0"/>
          </a:p>
          <a:p>
            <a:r>
              <a:rPr lang="en-US" dirty="0"/>
              <a:t>The application inside the box can’t see anything outside the box</a:t>
            </a:r>
          </a:p>
          <a:p>
            <a:r>
              <a:rPr lang="en-US" dirty="0"/>
              <a:t>All containers share the CPU and memory of the computer, and they all share the computer’s operating system</a:t>
            </a:r>
            <a:endParaRPr lang="en-SI" dirty="0"/>
          </a:p>
        </p:txBody>
      </p:sp>
      <p:pic>
        <p:nvPicPr>
          <p:cNvPr id="6" name="Picture 5">
            <a:extLst>
              <a:ext uri="{FF2B5EF4-FFF2-40B4-BE49-F238E27FC236}">
                <a16:creationId xmlns:a16="http://schemas.microsoft.com/office/drawing/2014/main" id="{25C5A1CC-44B1-3A88-01C1-70566D804081}"/>
              </a:ext>
            </a:extLst>
          </p:cNvPr>
          <p:cNvPicPr>
            <a:picLocks noChangeAspect="1"/>
          </p:cNvPicPr>
          <p:nvPr/>
        </p:nvPicPr>
        <p:blipFill>
          <a:blip r:embed="rId2"/>
          <a:stretch>
            <a:fillRect/>
          </a:stretch>
        </p:blipFill>
        <p:spPr>
          <a:xfrm>
            <a:off x="2055243" y="2523021"/>
            <a:ext cx="5033513" cy="1709495"/>
          </a:xfrm>
          <a:prstGeom prst="rect">
            <a:avLst/>
          </a:prstGeom>
        </p:spPr>
      </p:pic>
      <p:sp>
        <p:nvSpPr>
          <p:cNvPr id="7" name="Pravokotnik 5">
            <a:extLst>
              <a:ext uri="{FF2B5EF4-FFF2-40B4-BE49-F238E27FC236}">
                <a16:creationId xmlns:a16="http://schemas.microsoft.com/office/drawing/2014/main" id="{9B02CCB8-8549-9A4B-6812-BF1F7DF2CA3B}"/>
              </a:ext>
            </a:extLst>
          </p:cNvPr>
          <p:cNvSpPr/>
          <p:nvPr/>
        </p:nvSpPr>
        <p:spPr>
          <a:xfrm>
            <a:off x="2420963" y="4109405"/>
            <a:ext cx="4504318"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1447792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C3685B-82BB-F0D9-3913-F44A6CE863A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27</a:t>
            </a:fld>
            <a:endParaRPr lang="en-US"/>
          </a:p>
        </p:txBody>
      </p:sp>
      <p:pic>
        <p:nvPicPr>
          <p:cNvPr id="6" name="Picture 5">
            <a:extLst>
              <a:ext uri="{FF2B5EF4-FFF2-40B4-BE49-F238E27FC236}">
                <a16:creationId xmlns:a16="http://schemas.microsoft.com/office/drawing/2014/main" id="{24CD1B53-2D9C-929C-1878-DCF913E9732E}"/>
              </a:ext>
            </a:extLst>
          </p:cNvPr>
          <p:cNvPicPr>
            <a:picLocks noChangeAspect="1"/>
          </p:cNvPicPr>
          <p:nvPr/>
        </p:nvPicPr>
        <p:blipFill>
          <a:blip r:embed="rId2"/>
          <a:stretch>
            <a:fillRect/>
          </a:stretch>
        </p:blipFill>
        <p:spPr>
          <a:xfrm>
            <a:off x="653690" y="490325"/>
            <a:ext cx="8134710" cy="4734349"/>
          </a:xfrm>
          <a:prstGeom prst="rect">
            <a:avLst/>
          </a:prstGeom>
        </p:spPr>
      </p:pic>
      <p:sp>
        <p:nvSpPr>
          <p:cNvPr id="7" name="Pravokotnik 5">
            <a:extLst>
              <a:ext uri="{FF2B5EF4-FFF2-40B4-BE49-F238E27FC236}">
                <a16:creationId xmlns:a16="http://schemas.microsoft.com/office/drawing/2014/main" id="{28842944-4E98-B7BF-3960-1C0CD02B293A}"/>
              </a:ext>
            </a:extLst>
          </p:cNvPr>
          <p:cNvSpPr/>
          <p:nvPr/>
        </p:nvSpPr>
        <p:spPr>
          <a:xfrm>
            <a:off x="2613039" y="5128630"/>
            <a:ext cx="4504318"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1537040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F051-8C7A-B778-7890-5737433F218A}"/>
              </a:ext>
            </a:extLst>
          </p:cNvPr>
          <p:cNvSpPr>
            <a:spLocks noGrp="1"/>
          </p:cNvSpPr>
          <p:nvPr>
            <p:ph type="title"/>
          </p:nvPr>
        </p:nvSpPr>
        <p:spPr/>
        <p:txBody>
          <a:bodyPr/>
          <a:lstStyle/>
          <a:p>
            <a:r>
              <a:rPr lang="en-US" dirty="0"/>
              <a:t>Starting a simple container</a:t>
            </a:r>
            <a:endParaRPr lang="en-SI" dirty="0"/>
          </a:p>
        </p:txBody>
      </p:sp>
      <p:sp>
        <p:nvSpPr>
          <p:cNvPr id="3" name="Slide Number Placeholder 2">
            <a:extLst>
              <a:ext uri="{FF2B5EF4-FFF2-40B4-BE49-F238E27FC236}">
                <a16:creationId xmlns:a16="http://schemas.microsoft.com/office/drawing/2014/main" id="{A8626428-B0BC-3458-E3D1-4C45E632278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28</a:t>
            </a:fld>
            <a:endParaRPr lang="en-US"/>
          </a:p>
        </p:txBody>
      </p:sp>
      <p:sp>
        <p:nvSpPr>
          <p:cNvPr id="4" name="Text Placeholder 3">
            <a:extLst>
              <a:ext uri="{FF2B5EF4-FFF2-40B4-BE49-F238E27FC236}">
                <a16:creationId xmlns:a16="http://schemas.microsoft.com/office/drawing/2014/main" id="{871E151A-6501-E3F3-7EAF-5604F7F1DCE3}"/>
              </a:ext>
            </a:extLst>
          </p:cNvPr>
          <p:cNvSpPr>
            <a:spLocks noGrp="1"/>
          </p:cNvSpPr>
          <p:nvPr>
            <p:ph type="body" idx="1"/>
          </p:nvPr>
        </p:nvSpPr>
        <p:spPr/>
        <p:txBody>
          <a:bodyPr/>
          <a:lstStyle/>
          <a:p>
            <a:r>
              <a:rPr lang="en-US" dirty="0"/>
              <a:t>Web server example</a:t>
            </a:r>
          </a:p>
          <a:p>
            <a:r>
              <a:rPr lang="en-US" dirty="0"/>
              <a:t>Exploring the container filesystem and the container lifecycle</a:t>
            </a:r>
          </a:p>
          <a:p>
            <a:r>
              <a:rPr lang="en-US" dirty="0"/>
              <a:t>Stopping containers gracefully</a:t>
            </a:r>
          </a:p>
          <a:p>
            <a:endParaRPr lang="en-SI" dirty="0"/>
          </a:p>
        </p:txBody>
      </p:sp>
      <p:pic>
        <p:nvPicPr>
          <p:cNvPr id="5" name="Slika 4">
            <a:extLst>
              <a:ext uri="{FF2B5EF4-FFF2-40B4-BE49-F238E27FC236}">
                <a16:creationId xmlns:a16="http://schemas.microsoft.com/office/drawing/2014/main" id="{77F7388D-4808-4C8B-56AF-B982AE291127}"/>
              </a:ext>
            </a:extLst>
          </p:cNvPr>
          <p:cNvPicPr>
            <a:picLocks noChangeAspect="1"/>
          </p:cNvPicPr>
          <p:nvPr/>
        </p:nvPicPr>
        <p:blipFill>
          <a:blip r:embed="rId2"/>
          <a:stretch>
            <a:fillRect/>
          </a:stretch>
        </p:blipFill>
        <p:spPr>
          <a:xfrm>
            <a:off x="1843848" y="2400789"/>
            <a:ext cx="5746255" cy="2662164"/>
          </a:xfrm>
          <a:prstGeom prst="rect">
            <a:avLst/>
          </a:prstGeom>
        </p:spPr>
      </p:pic>
      <p:sp>
        <p:nvSpPr>
          <p:cNvPr id="6" name="Pravokotnik 5">
            <a:extLst>
              <a:ext uri="{FF2B5EF4-FFF2-40B4-BE49-F238E27FC236}">
                <a16:creationId xmlns:a16="http://schemas.microsoft.com/office/drawing/2014/main" id="{96355B04-8F0A-A81D-E082-E47E136A3BA1}"/>
              </a:ext>
            </a:extLst>
          </p:cNvPr>
          <p:cNvSpPr/>
          <p:nvPr/>
        </p:nvSpPr>
        <p:spPr>
          <a:xfrm>
            <a:off x="2450622" y="5126673"/>
            <a:ext cx="4372872"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2055130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96ff85e7ed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29</a:t>
            </a:fld>
            <a:endParaRPr/>
          </a:p>
        </p:txBody>
      </p:sp>
      <p:pic>
        <p:nvPicPr>
          <p:cNvPr id="588" name="Google Shape;588;g96ff85e7ed_0_0"/>
          <p:cNvPicPr preferRelativeResize="0"/>
          <p:nvPr/>
        </p:nvPicPr>
        <p:blipFill>
          <a:blip r:embed="rId3">
            <a:alphaModFix/>
          </a:blip>
          <a:stretch>
            <a:fillRect/>
          </a:stretch>
        </p:blipFill>
        <p:spPr>
          <a:xfrm>
            <a:off x="457200" y="947362"/>
            <a:ext cx="8229598" cy="382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a:t>
            </a:fld>
            <a:endParaRPr/>
          </a:p>
        </p:txBody>
      </p:sp>
      <p:sp>
        <p:nvSpPr>
          <p:cNvPr id="257" name="Google Shape;257;p3"/>
          <p:cNvSpPr txBox="1">
            <a:spLocks noGrp="1"/>
          </p:cNvSpPr>
          <p:nvPr>
            <p:ph type="title"/>
          </p:nvPr>
        </p:nvSpPr>
        <p:spPr>
          <a:xfrm>
            <a:off x="342900" y="469807"/>
            <a:ext cx="8896350" cy="835119"/>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UL Fakulteta za elektrotehniko</a:t>
            </a:r>
            <a:endParaRPr sz="1800"/>
          </a:p>
        </p:txBody>
      </p:sp>
      <p:sp>
        <p:nvSpPr>
          <p:cNvPr id="258" name="Google Shape;258;p3"/>
          <p:cNvSpPr txBox="1"/>
          <p:nvPr/>
        </p:nvSpPr>
        <p:spPr>
          <a:xfrm>
            <a:off x="6791094" y="3358280"/>
            <a:ext cx="222722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800"/>
              <a:buFont typeface="Calibri"/>
              <a:buNone/>
            </a:pPr>
            <a:r>
              <a:rPr lang="en-US" sz="1800" b="1">
                <a:solidFill>
                  <a:srgbClr val="595959"/>
                </a:solidFill>
                <a:latin typeface="Calibri"/>
                <a:ea typeface="Calibri"/>
                <a:cs typeface="Calibri"/>
                <a:sym typeface="Calibri"/>
              </a:rPr>
              <a:t>50 %  sredstev pridobljenih na trgu</a:t>
            </a:r>
            <a:endParaRPr/>
          </a:p>
        </p:txBody>
      </p:sp>
      <p:sp>
        <p:nvSpPr>
          <p:cNvPr id="259" name="Google Shape;259;p3"/>
          <p:cNvSpPr txBox="1"/>
          <p:nvPr/>
        </p:nvSpPr>
        <p:spPr>
          <a:xfrm>
            <a:off x="6791094" y="1920583"/>
            <a:ext cx="2219092"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800"/>
              <a:buFont typeface="Calibri"/>
              <a:buNone/>
            </a:pPr>
            <a:r>
              <a:rPr lang="en-US" sz="1800" b="1">
                <a:solidFill>
                  <a:srgbClr val="595959"/>
                </a:solidFill>
                <a:latin typeface="Calibri"/>
                <a:ea typeface="Calibri"/>
                <a:cs typeface="Calibri"/>
                <a:sym typeface="Calibri"/>
              </a:rPr>
              <a:t>2.200+ študentov</a:t>
            </a:r>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rgbClr val="595959"/>
              </a:buClr>
              <a:buSzPts val="1800"/>
              <a:buFont typeface="Calibri"/>
              <a:buNone/>
            </a:pPr>
            <a:r>
              <a:rPr lang="en-US" sz="1800" b="1" i="0" u="none" strike="noStrike" cap="none">
                <a:solidFill>
                  <a:srgbClr val="595959"/>
                </a:solidFill>
                <a:latin typeface="Calibri"/>
                <a:ea typeface="Calibri"/>
                <a:cs typeface="Calibri"/>
                <a:sym typeface="Calibri"/>
              </a:rPr>
              <a:t>300+  </a:t>
            </a:r>
            <a:r>
              <a:rPr lang="en-US" sz="1800" b="1">
                <a:solidFill>
                  <a:srgbClr val="595959"/>
                </a:solidFill>
                <a:latin typeface="Calibri"/>
                <a:ea typeface="Calibri"/>
                <a:cs typeface="Calibri"/>
                <a:sym typeface="Calibri"/>
              </a:rPr>
              <a:t>raziskovalcev in akademskega osebja</a:t>
            </a:r>
            <a:endParaRPr/>
          </a:p>
          <a:p>
            <a:pPr marL="0" marR="0" lvl="0" indent="0" algn="l" rtl="0">
              <a:lnSpc>
                <a:spcPct val="100000"/>
              </a:lnSpc>
              <a:spcBef>
                <a:spcPts val="0"/>
              </a:spcBef>
              <a:spcAft>
                <a:spcPts val="0"/>
              </a:spcAft>
              <a:buClr>
                <a:schemeClr val="dk1"/>
              </a:buClr>
              <a:buSzPts val="1800"/>
              <a:buFont typeface="Calibri"/>
              <a:buNone/>
            </a:pPr>
            <a:endParaRPr sz="1800" b="1">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p:txBody>
      </p:sp>
      <p:pic>
        <p:nvPicPr>
          <p:cNvPr id="260" name="Google Shape;260;p3"/>
          <p:cNvPicPr preferRelativeResize="0"/>
          <p:nvPr/>
        </p:nvPicPr>
        <p:blipFill rotWithShape="1">
          <a:blip r:embed="rId3">
            <a:alphaModFix/>
          </a:blip>
          <a:srcRect/>
          <a:stretch/>
        </p:blipFill>
        <p:spPr>
          <a:xfrm>
            <a:off x="280034" y="1033446"/>
            <a:ext cx="6200775" cy="3796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30</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Images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948686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D869-FE1F-EA26-8F7E-D63CD7467AE7}"/>
              </a:ext>
            </a:extLst>
          </p:cNvPr>
          <p:cNvSpPr>
            <a:spLocks noGrp="1"/>
          </p:cNvSpPr>
          <p:nvPr>
            <p:ph type="title"/>
          </p:nvPr>
        </p:nvSpPr>
        <p:spPr/>
        <p:txBody>
          <a:bodyPr/>
          <a:lstStyle/>
          <a:p>
            <a:r>
              <a:rPr lang="en-US" dirty="0"/>
              <a:t>About Docker Images</a:t>
            </a:r>
            <a:endParaRPr lang="en-SI" dirty="0"/>
          </a:p>
        </p:txBody>
      </p:sp>
      <p:sp>
        <p:nvSpPr>
          <p:cNvPr id="3" name="Slide Number Placeholder 2">
            <a:extLst>
              <a:ext uri="{FF2B5EF4-FFF2-40B4-BE49-F238E27FC236}">
                <a16:creationId xmlns:a16="http://schemas.microsoft.com/office/drawing/2014/main" id="{F3A09385-BCB5-BC08-9FF0-F5D700D35FA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31</a:t>
            </a:fld>
            <a:endParaRPr lang="en-US"/>
          </a:p>
        </p:txBody>
      </p:sp>
      <p:sp>
        <p:nvSpPr>
          <p:cNvPr id="4" name="Text Placeholder 3">
            <a:extLst>
              <a:ext uri="{FF2B5EF4-FFF2-40B4-BE49-F238E27FC236}">
                <a16:creationId xmlns:a16="http://schemas.microsoft.com/office/drawing/2014/main" id="{0BB7762D-2F15-A766-01F7-A6D5F0E37AA6}"/>
              </a:ext>
            </a:extLst>
          </p:cNvPr>
          <p:cNvSpPr>
            <a:spLocks noGrp="1"/>
          </p:cNvSpPr>
          <p:nvPr>
            <p:ph type="body" idx="1"/>
          </p:nvPr>
        </p:nvSpPr>
        <p:spPr>
          <a:xfrm>
            <a:off x="362609" y="1104900"/>
            <a:ext cx="8118603" cy="2130006"/>
          </a:xfrm>
        </p:spPr>
        <p:txBody>
          <a:bodyPr>
            <a:normAutofit fontScale="92500" lnSpcReduction="20000"/>
          </a:bodyPr>
          <a:lstStyle/>
          <a:p>
            <a:r>
              <a:rPr lang="en-US" dirty="0"/>
              <a:t>A Docker image is a unit of packaging that </a:t>
            </a:r>
            <a:r>
              <a:rPr lang="en-US" b="1" dirty="0"/>
              <a:t>contains everything required for an application to run</a:t>
            </a:r>
            <a:r>
              <a:rPr lang="en-US" dirty="0"/>
              <a:t>.</a:t>
            </a:r>
          </a:p>
          <a:p>
            <a:pPr lvl="1"/>
            <a:r>
              <a:rPr lang="fr-FR" dirty="0"/>
              <a:t>application code</a:t>
            </a:r>
          </a:p>
          <a:p>
            <a:pPr lvl="1"/>
            <a:r>
              <a:rPr lang="fr-FR" dirty="0"/>
              <a:t>application </a:t>
            </a:r>
            <a:r>
              <a:rPr lang="fr-FR" dirty="0" err="1"/>
              <a:t>dependencies</a:t>
            </a:r>
            <a:endParaRPr lang="fr-FR" dirty="0"/>
          </a:p>
          <a:p>
            <a:pPr lvl="1"/>
            <a:r>
              <a:rPr lang="fr-FR" dirty="0"/>
              <a:t>OS </a:t>
            </a:r>
            <a:r>
              <a:rPr lang="fr-FR" dirty="0" err="1"/>
              <a:t>constructs</a:t>
            </a:r>
            <a:r>
              <a:rPr lang="fr-FR" dirty="0"/>
              <a:t>.</a:t>
            </a:r>
          </a:p>
          <a:p>
            <a:r>
              <a:rPr lang="en-US" dirty="0"/>
              <a:t>You get Docker images by </a:t>
            </a:r>
            <a:r>
              <a:rPr lang="en-US" b="1" dirty="0"/>
              <a:t>pulling them from an image registry</a:t>
            </a:r>
            <a:r>
              <a:rPr lang="en-US" dirty="0"/>
              <a:t>.</a:t>
            </a:r>
          </a:p>
          <a:p>
            <a:r>
              <a:rPr lang="en-US" dirty="0"/>
              <a:t>Images are made up of </a:t>
            </a:r>
            <a:r>
              <a:rPr lang="en-US" b="1" dirty="0"/>
              <a:t>multiple layers</a:t>
            </a:r>
            <a:r>
              <a:rPr lang="en-US" dirty="0"/>
              <a:t>, images </a:t>
            </a:r>
            <a:r>
              <a:rPr lang="en-US" b="1" dirty="0"/>
              <a:t>tend to be small</a:t>
            </a:r>
          </a:p>
          <a:p>
            <a:endParaRPr lang="fr-FR" dirty="0"/>
          </a:p>
          <a:p>
            <a:pPr lvl="1"/>
            <a:endParaRPr lang="en-SI" dirty="0"/>
          </a:p>
        </p:txBody>
      </p:sp>
      <p:pic>
        <p:nvPicPr>
          <p:cNvPr id="6" name="Picture 5">
            <a:extLst>
              <a:ext uri="{FF2B5EF4-FFF2-40B4-BE49-F238E27FC236}">
                <a16:creationId xmlns:a16="http://schemas.microsoft.com/office/drawing/2014/main" id="{9C075056-54DB-7FF9-0E97-FD532C19BD38}"/>
              </a:ext>
            </a:extLst>
          </p:cNvPr>
          <p:cNvPicPr>
            <a:picLocks noChangeAspect="1"/>
          </p:cNvPicPr>
          <p:nvPr/>
        </p:nvPicPr>
        <p:blipFill>
          <a:blip r:embed="rId2"/>
          <a:stretch>
            <a:fillRect/>
          </a:stretch>
        </p:blipFill>
        <p:spPr>
          <a:xfrm>
            <a:off x="1477179" y="3102358"/>
            <a:ext cx="6189641" cy="1929826"/>
          </a:xfrm>
          <a:prstGeom prst="rect">
            <a:avLst/>
          </a:prstGeom>
        </p:spPr>
      </p:pic>
      <p:sp>
        <p:nvSpPr>
          <p:cNvPr id="7" name="Pravokotnik 5">
            <a:extLst>
              <a:ext uri="{FF2B5EF4-FFF2-40B4-BE49-F238E27FC236}">
                <a16:creationId xmlns:a16="http://schemas.microsoft.com/office/drawing/2014/main" id="{B3F695DE-D2AB-1E08-538F-F62E3C697A5C}"/>
              </a:ext>
            </a:extLst>
          </p:cNvPr>
          <p:cNvSpPr/>
          <p:nvPr/>
        </p:nvSpPr>
        <p:spPr>
          <a:xfrm>
            <a:off x="3293948" y="4909073"/>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1311202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94CD-212C-02DF-A917-1C9862067F08}"/>
              </a:ext>
            </a:extLst>
          </p:cNvPr>
          <p:cNvSpPr>
            <a:spLocks noGrp="1"/>
          </p:cNvSpPr>
          <p:nvPr>
            <p:ph type="title"/>
          </p:nvPr>
        </p:nvSpPr>
        <p:spPr/>
        <p:txBody>
          <a:bodyPr/>
          <a:lstStyle/>
          <a:p>
            <a:r>
              <a:rPr lang="en-US" dirty="0"/>
              <a:t>Images are usually small</a:t>
            </a:r>
            <a:endParaRPr lang="en-SI" dirty="0"/>
          </a:p>
        </p:txBody>
      </p:sp>
      <p:sp>
        <p:nvSpPr>
          <p:cNvPr id="3" name="Slide Number Placeholder 2">
            <a:extLst>
              <a:ext uri="{FF2B5EF4-FFF2-40B4-BE49-F238E27FC236}">
                <a16:creationId xmlns:a16="http://schemas.microsoft.com/office/drawing/2014/main" id="{2E1DA565-B366-C9ED-BBEC-83290BFEC0F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32</a:t>
            </a:fld>
            <a:endParaRPr lang="en-US"/>
          </a:p>
        </p:txBody>
      </p:sp>
      <p:sp>
        <p:nvSpPr>
          <p:cNvPr id="4" name="Text Placeholder 3">
            <a:extLst>
              <a:ext uri="{FF2B5EF4-FFF2-40B4-BE49-F238E27FC236}">
                <a16:creationId xmlns:a16="http://schemas.microsoft.com/office/drawing/2014/main" id="{A818DEC5-C6CF-CC61-2172-DA727D4529B4}"/>
              </a:ext>
            </a:extLst>
          </p:cNvPr>
          <p:cNvSpPr>
            <a:spLocks noGrp="1"/>
          </p:cNvSpPr>
          <p:nvPr>
            <p:ph type="body" idx="1"/>
          </p:nvPr>
        </p:nvSpPr>
        <p:spPr/>
        <p:txBody>
          <a:bodyPr/>
          <a:lstStyle/>
          <a:p>
            <a:r>
              <a:rPr lang="en-US" dirty="0"/>
              <a:t>The whole purpose of a container is to run a </a:t>
            </a:r>
            <a:r>
              <a:rPr lang="en-US" b="1" dirty="0"/>
              <a:t>single application or service</a:t>
            </a:r>
            <a:r>
              <a:rPr lang="en-US" dirty="0"/>
              <a:t>.</a:t>
            </a:r>
          </a:p>
          <a:p>
            <a:r>
              <a:rPr lang="en-US" dirty="0"/>
              <a:t>This results in </a:t>
            </a:r>
            <a:r>
              <a:rPr lang="en-US" b="1" dirty="0"/>
              <a:t>small images </a:t>
            </a:r>
            <a:r>
              <a:rPr lang="en-US" dirty="0"/>
              <a:t>stripped of all non-essential parts.</a:t>
            </a:r>
          </a:p>
          <a:p>
            <a:r>
              <a:rPr lang="en-US" dirty="0"/>
              <a:t>Image also don’t contain a kernel — all containers running on a Docker host share access to the host’s kernel. </a:t>
            </a:r>
          </a:p>
          <a:p>
            <a:r>
              <a:rPr lang="en-US" dirty="0"/>
              <a:t>Pulling images</a:t>
            </a:r>
          </a:p>
          <a:p>
            <a:pPr lvl="1"/>
            <a:r>
              <a:rPr lang="en-US" dirty="0"/>
              <a:t>A cleanly installed Docker host has no images in its local repository.</a:t>
            </a:r>
          </a:p>
          <a:p>
            <a:pPr lvl="1"/>
            <a:r>
              <a:rPr lang="en-US" dirty="0"/>
              <a:t>The process of getting images onto a Docker host is called pulling. </a:t>
            </a:r>
          </a:p>
          <a:p>
            <a:endParaRPr lang="en-SI" dirty="0"/>
          </a:p>
        </p:txBody>
      </p:sp>
    </p:spTree>
    <p:extLst>
      <p:ext uri="{BB962C8B-B14F-4D97-AF65-F5344CB8AC3E}">
        <p14:creationId xmlns:p14="http://schemas.microsoft.com/office/powerpoint/2010/main" val="2615625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C1B4-8D9B-A623-CB26-2951806D7269}"/>
              </a:ext>
            </a:extLst>
          </p:cNvPr>
          <p:cNvSpPr>
            <a:spLocks noGrp="1"/>
          </p:cNvSpPr>
          <p:nvPr>
            <p:ph type="title"/>
          </p:nvPr>
        </p:nvSpPr>
        <p:spPr/>
        <p:txBody>
          <a:bodyPr/>
          <a:lstStyle/>
          <a:p>
            <a:r>
              <a:rPr lang="en-US" dirty="0"/>
              <a:t>Image registries</a:t>
            </a:r>
            <a:endParaRPr lang="en-SI" dirty="0"/>
          </a:p>
        </p:txBody>
      </p:sp>
      <p:sp>
        <p:nvSpPr>
          <p:cNvPr id="3" name="Slide Number Placeholder 2">
            <a:extLst>
              <a:ext uri="{FF2B5EF4-FFF2-40B4-BE49-F238E27FC236}">
                <a16:creationId xmlns:a16="http://schemas.microsoft.com/office/drawing/2014/main" id="{759BFFC4-8A89-67F4-9CA0-94F510E6FB9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33</a:t>
            </a:fld>
            <a:endParaRPr lang="en-US"/>
          </a:p>
        </p:txBody>
      </p:sp>
      <p:sp>
        <p:nvSpPr>
          <p:cNvPr id="4" name="Text Placeholder 3">
            <a:extLst>
              <a:ext uri="{FF2B5EF4-FFF2-40B4-BE49-F238E27FC236}">
                <a16:creationId xmlns:a16="http://schemas.microsoft.com/office/drawing/2014/main" id="{DE524CEB-B834-C522-F60D-A6D0350128EB}"/>
              </a:ext>
            </a:extLst>
          </p:cNvPr>
          <p:cNvSpPr>
            <a:spLocks noGrp="1"/>
          </p:cNvSpPr>
          <p:nvPr>
            <p:ph type="body" idx="1"/>
          </p:nvPr>
        </p:nvSpPr>
        <p:spPr>
          <a:xfrm>
            <a:off x="362609" y="1104900"/>
            <a:ext cx="8118603" cy="1569289"/>
          </a:xfrm>
        </p:spPr>
        <p:txBody>
          <a:bodyPr/>
          <a:lstStyle/>
          <a:p>
            <a:r>
              <a:rPr lang="en-US" dirty="0"/>
              <a:t>We store images in </a:t>
            </a:r>
            <a:r>
              <a:rPr lang="en-US" dirty="0" err="1"/>
              <a:t>centralised</a:t>
            </a:r>
            <a:r>
              <a:rPr lang="en-US" dirty="0"/>
              <a:t> places called </a:t>
            </a:r>
            <a:r>
              <a:rPr lang="en-US" b="1" dirty="0"/>
              <a:t>image registries</a:t>
            </a:r>
            <a:r>
              <a:rPr lang="en-US" dirty="0"/>
              <a:t>. </a:t>
            </a:r>
          </a:p>
          <a:p>
            <a:r>
              <a:rPr lang="en-US" dirty="0"/>
              <a:t>The most common registry is Docker Hub. </a:t>
            </a:r>
          </a:p>
          <a:p>
            <a:r>
              <a:rPr lang="en-US" dirty="0"/>
              <a:t>Image </a:t>
            </a:r>
            <a:r>
              <a:rPr lang="en-US" b="1" dirty="0"/>
              <a:t>registries</a:t>
            </a:r>
            <a:r>
              <a:rPr lang="en-US" dirty="0"/>
              <a:t> contain one or more image </a:t>
            </a:r>
            <a:r>
              <a:rPr lang="en-US" b="1" dirty="0"/>
              <a:t>repositories</a:t>
            </a:r>
            <a:r>
              <a:rPr lang="en-US" dirty="0"/>
              <a:t>. In turn, image repositories contain one or more images.</a:t>
            </a:r>
          </a:p>
          <a:p>
            <a:endParaRPr lang="en-SI" dirty="0"/>
          </a:p>
        </p:txBody>
      </p:sp>
      <p:pic>
        <p:nvPicPr>
          <p:cNvPr id="6" name="Picture 5">
            <a:extLst>
              <a:ext uri="{FF2B5EF4-FFF2-40B4-BE49-F238E27FC236}">
                <a16:creationId xmlns:a16="http://schemas.microsoft.com/office/drawing/2014/main" id="{6C209D87-7310-8390-0CEC-3E3AF352C6ED}"/>
              </a:ext>
            </a:extLst>
          </p:cNvPr>
          <p:cNvPicPr>
            <a:picLocks noChangeAspect="1"/>
          </p:cNvPicPr>
          <p:nvPr/>
        </p:nvPicPr>
        <p:blipFill>
          <a:blip r:embed="rId2"/>
          <a:stretch>
            <a:fillRect/>
          </a:stretch>
        </p:blipFill>
        <p:spPr>
          <a:xfrm>
            <a:off x="2424045" y="2586242"/>
            <a:ext cx="4295909" cy="2668477"/>
          </a:xfrm>
          <a:prstGeom prst="rect">
            <a:avLst/>
          </a:prstGeom>
        </p:spPr>
      </p:pic>
      <p:sp>
        <p:nvSpPr>
          <p:cNvPr id="7" name="Pravokotnik 5">
            <a:extLst>
              <a:ext uri="{FF2B5EF4-FFF2-40B4-BE49-F238E27FC236}">
                <a16:creationId xmlns:a16="http://schemas.microsoft.com/office/drawing/2014/main" id="{756A2043-9E63-752F-CE21-D914F016A9B1}"/>
              </a:ext>
            </a:extLst>
          </p:cNvPr>
          <p:cNvSpPr/>
          <p:nvPr/>
        </p:nvSpPr>
        <p:spPr>
          <a:xfrm>
            <a:off x="3380212" y="5278809"/>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415991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40EC-8804-1C26-9BCA-C07F33414C60}"/>
              </a:ext>
            </a:extLst>
          </p:cNvPr>
          <p:cNvSpPr>
            <a:spLocks noGrp="1"/>
          </p:cNvSpPr>
          <p:nvPr>
            <p:ph type="title"/>
          </p:nvPr>
        </p:nvSpPr>
        <p:spPr/>
        <p:txBody>
          <a:bodyPr/>
          <a:lstStyle/>
          <a:p>
            <a:r>
              <a:rPr lang="en-US" dirty="0"/>
              <a:t>Images and layers</a:t>
            </a:r>
            <a:endParaRPr lang="en-SI" dirty="0"/>
          </a:p>
        </p:txBody>
      </p:sp>
      <p:sp>
        <p:nvSpPr>
          <p:cNvPr id="3" name="Slide Number Placeholder 2">
            <a:extLst>
              <a:ext uri="{FF2B5EF4-FFF2-40B4-BE49-F238E27FC236}">
                <a16:creationId xmlns:a16="http://schemas.microsoft.com/office/drawing/2014/main" id="{AFA5B980-185A-98AE-3316-619A7E3F17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34</a:t>
            </a:fld>
            <a:endParaRPr lang="en-US"/>
          </a:p>
        </p:txBody>
      </p:sp>
      <p:sp>
        <p:nvSpPr>
          <p:cNvPr id="4" name="Text Placeholder 3">
            <a:extLst>
              <a:ext uri="{FF2B5EF4-FFF2-40B4-BE49-F238E27FC236}">
                <a16:creationId xmlns:a16="http://schemas.microsoft.com/office/drawing/2014/main" id="{4ABF30EC-AD3D-392E-0334-C60AEDC490FD}"/>
              </a:ext>
            </a:extLst>
          </p:cNvPr>
          <p:cNvSpPr>
            <a:spLocks noGrp="1"/>
          </p:cNvSpPr>
          <p:nvPr>
            <p:ph type="body" idx="1"/>
          </p:nvPr>
        </p:nvSpPr>
        <p:spPr/>
        <p:txBody>
          <a:bodyPr/>
          <a:lstStyle/>
          <a:p>
            <a:r>
              <a:rPr lang="en-US" dirty="0"/>
              <a:t>A Docker image is just a bunch of loosely-connected read-only layers, with each layer comprising one or more files.</a:t>
            </a:r>
          </a:p>
          <a:p>
            <a:pPr marL="101600" indent="0">
              <a:buNone/>
            </a:pPr>
            <a:endParaRPr lang="en-SI" dirty="0"/>
          </a:p>
        </p:txBody>
      </p:sp>
      <p:pic>
        <p:nvPicPr>
          <p:cNvPr id="6" name="Picture 5">
            <a:extLst>
              <a:ext uri="{FF2B5EF4-FFF2-40B4-BE49-F238E27FC236}">
                <a16:creationId xmlns:a16="http://schemas.microsoft.com/office/drawing/2014/main" id="{5C42B5E6-6578-20BF-1406-B803F9F1EEB0}"/>
              </a:ext>
            </a:extLst>
          </p:cNvPr>
          <p:cNvPicPr>
            <a:picLocks noChangeAspect="1"/>
          </p:cNvPicPr>
          <p:nvPr/>
        </p:nvPicPr>
        <p:blipFill>
          <a:blip r:embed="rId2"/>
          <a:stretch>
            <a:fillRect/>
          </a:stretch>
        </p:blipFill>
        <p:spPr>
          <a:xfrm>
            <a:off x="1877894" y="1831371"/>
            <a:ext cx="5088032" cy="3297676"/>
          </a:xfrm>
          <a:prstGeom prst="rect">
            <a:avLst/>
          </a:prstGeom>
        </p:spPr>
      </p:pic>
      <p:sp>
        <p:nvSpPr>
          <p:cNvPr id="7" name="Pravokotnik 5">
            <a:extLst>
              <a:ext uri="{FF2B5EF4-FFF2-40B4-BE49-F238E27FC236}">
                <a16:creationId xmlns:a16="http://schemas.microsoft.com/office/drawing/2014/main" id="{D42CCCB3-27BF-B0D1-892B-8905CB3B3DEE}"/>
              </a:ext>
            </a:extLst>
          </p:cNvPr>
          <p:cNvSpPr/>
          <p:nvPr/>
        </p:nvSpPr>
        <p:spPr>
          <a:xfrm>
            <a:off x="3449223" y="5081619"/>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908831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7A5EC0-CA3D-607F-CEE4-44FA66F0064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35</a:t>
            </a:fld>
            <a:endParaRPr lang="en-US"/>
          </a:p>
        </p:txBody>
      </p:sp>
      <p:pic>
        <p:nvPicPr>
          <p:cNvPr id="6" name="Picture 5">
            <a:extLst>
              <a:ext uri="{FF2B5EF4-FFF2-40B4-BE49-F238E27FC236}">
                <a16:creationId xmlns:a16="http://schemas.microsoft.com/office/drawing/2014/main" id="{2176D743-E979-A648-E2CA-5FE27DD6779A}"/>
              </a:ext>
            </a:extLst>
          </p:cNvPr>
          <p:cNvPicPr>
            <a:picLocks noChangeAspect="1"/>
          </p:cNvPicPr>
          <p:nvPr/>
        </p:nvPicPr>
        <p:blipFill>
          <a:blip r:embed="rId2"/>
          <a:stretch>
            <a:fillRect/>
          </a:stretch>
        </p:blipFill>
        <p:spPr>
          <a:xfrm>
            <a:off x="1406106" y="186242"/>
            <a:ext cx="6810216" cy="4666116"/>
          </a:xfrm>
          <a:prstGeom prst="rect">
            <a:avLst/>
          </a:prstGeom>
        </p:spPr>
      </p:pic>
      <p:sp>
        <p:nvSpPr>
          <p:cNvPr id="7" name="Pravokotnik 5">
            <a:extLst>
              <a:ext uri="{FF2B5EF4-FFF2-40B4-BE49-F238E27FC236}">
                <a16:creationId xmlns:a16="http://schemas.microsoft.com/office/drawing/2014/main" id="{230E1FCC-1257-31D2-E2AB-DB95F37C69CD}"/>
              </a:ext>
            </a:extLst>
          </p:cNvPr>
          <p:cNvSpPr/>
          <p:nvPr/>
        </p:nvSpPr>
        <p:spPr>
          <a:xfrm>
            <a:off x="2916448" y="4729247"/>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2246345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36</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Storage And Volumes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3906859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48A3-C073-98F6-6650-3A6611EB23BC}"/>
              </a:ext>
            </a:extLst>
          </p:cNvPr>
          <p:cNvSpPr>
            <a:spLocks noGrp="1"/>
          </p:cNvSpPr>
          <p:nvPr>
            <p:ph type="title"/>
          </p:nvPr>
        </p:nvSpPr>
        <p:spPr/>
        <p:txBody>
          <a:bodyPr/>
          <a:lstStyle/>
          <a:p>
            <a:r>
              <a:rPr lang="en-US" dirty="0"/>
              <a:t>Introduction to Docker Storage And Volumes</a:t>
            </a:r>
            <a:endParaRPr lang="en-SI" dirty="0"/>
          </a:p>
        </p:txBody>
      </p:sp>
      <p:sp>
        <p:nvSpPr>
          <p:cNvPr id="3" name="Slide Number Placeholder 2">
            <a:extLst>
              <a:ext uri="{FF2B5EF4-FFF2-40B4-BE49-F238E27FC236}">
                <a16:creationId xmlns:a16="http://schemas.microsoft.com/office/drawing/2014/main" id="{569251F6-E8BE-6C1A-06BA-A33517A487B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37</a:t>
            </a:fld>
            <a:endParaRPr lang="en-US"/>
          </a:p>
        </p:txBody>
      </p:sp>
      <p:sp>
        <p:nvSpPr>
          <p:cNvPr id="4" name="Text Placeholder 3">
            <a:extLst>
              <a:ext uri="{FF2B5EF4-FFF2-40B4-BE49-F238E27FC236}">
                <a16:creationId xmlns:a16="http://schemas.microsoft.com/office/drawing/2014/main" id="{3A75E317-96AA-C6FF-C6AF-15E9FB3D3C40}"/>
              </a:ext>
            </a:extLst>
          </p:cNvPr>
          <p:cNvSpPr>
            <a:spLocks noGrp="1"/>
          </p:cNvSpPr>
          <p:nvPr>
            <p:ph type="body" idx="1"/>
          </p:nvPr>
        </p:nvSpPr>
        <p:spPr/>
        <p:txBody>
          <a:bodyPr/>
          <a:lstStyle/>
          <a:p>
            <a:r>
              <a:rPr lang="en-US" dirty="0"/>
              <a:t>Containers are a perfect runtime for </a:t>
            </a:r>
            <a:r>
              <a:rPr lang="en-US" b="1" dirty="0"/>
              <a:t>stateless applications</a:t>
            </a:r>
            <a:r>
              <a:rPr lang="en-US" dirty="0"/>
              <a:t>.</a:t>
            </a:r>
          </a:p>
          <a:p>
            <a:r>
              <a:rPr lang="en-US" dirty="0"/>
              <a:t>Stateful applications that persist data are becoming more and more important in the world of cloud-native and microservices applications.</a:t>
            </a:r>
          </a:p>
          <a:p>
            <a:r>
              <a:rPr lang="en-US" dirty="0"/>
              <a:t>There are two main categories of data — persistent and non-persistent.</a:t>
            </a:r>
          </a:p>
          <a:p>
            <a:r>
              <a:rPr lang="en-US" dirty="0"/>
              <a:t>And technologies that now exist make containers a viable choice for many stateful applications.</a:t>
            </a:r>
            <a:endParaRPr lang="en-SI" dirty="0"/>
          </a:p>
        </p:txBody>
      </p:sp>
    </p:spTree>
    <p:extLst>
      <p:ext uri="{BB962C8B-B14F-4D97-AF65-F5344CB8AC3E}">
        <p14:creationId xmlns:p14="http://schemas.microsoft.com/office/powerpoint/2010/main" val="3036145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3CCD-1E8F-CE76-AAC5-2199E80936CC}"/>
              </a:ext>
            </a:extLst>
          </p:cNvPr>
          <p:cNvSpPr>
            <a:spLocks noGrp="1"/>
          </p:cNvSpPr>
          <p:nvPr>
            <p:ph type="title"/>
          </p:nvPr>
        </p:nvSpPr>
        <p:spPr/>
        <p:txBody>
          <a:bodyPr/>
          <a:lstStyle/>
          <a:p>
            <a:r>
              <a:rPr lang="en-US" dirty="0"/>
              <a:t>Containers and non-persistent data</a:t>
            </a:r>
            <a:endParaRPr lang="en-SI" dirty="0"/>
          </a:p>
        </p:txBody>
      </p:sp>
      <p:sp>
        <p:nvSpPr>
          <p:cNvPr id="3" name="Slide Number Placeholder 2">
            <a:extLst>
              <a:ext uri="{FF2B5EF4-FFF2-40B4-BE49-F238E27FC236}">
                <a16:creationId xmlns:a16="http://schemas.microsoft.com/office/drawing/2014/main" id="{3E36D24E-A288-4C0A-2446-463CB9FE9AE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38</a:t>
            </a:fld>
            <a:endParaRPr lang="en-US"/>
          </a:p>
        </p:txBody>
      </p:sp>
      <p:sp>
        <p:nvSpPr>
          <p:cNvPr id="4" name="Text Placeholder 3">
            <a:extLst>
              <a:ext uri="{FF2B5EF4-FFF2-40B4-BE49-F238E27FC236}">
                <a16:creationId xmlns:a16="http://schemas.microsoft.com/office/drawing/2014/main" id="{00B7180F-319A-BCCD-BE7B-3B04433ABC05}"/>
              </a:ext>
            </a:extLst>
          </p:cNvPr>
          <p:cNvSpPr>
            <a:spLocks noGrp="1"/>
          </p:cNvSpPr>
          <p:nvPr>
            <p:ph type="body" idx="1"/>
          </p:nvPr>
        </p:nvSpPr>
        <p:spPr/>
        <p:txBody>
          <a:bodyPr/>
          <a:lstStyle/>
          <a:p>
            <a:r>
              <a:rPr lang="en-US" dirty="0"/>
              <a:t>Containers are designed to be immutable. It’s a best practice not to change the configuration of a container after it’s deployed. You shouldn’t log into a running container and make configuration changes.</a:t>
            </a:r>
          </a:p>
          <a:p>
            <a:pPr marL="101600" indent="0">
              <a:buNone/>
            </a:pPr>
            <a:endParaRPr lang="en-SI" dirty="0"/>
          </a:p>
        </p:txBody>
      </p:sp>
      <p:pic>
        <p:nvPicPr>
          <p:cNvPr id="6" name="Picture 5">
            <a:extLst>
              <a:ext uri="{FF2B5EF4-FFF2-40B4-BE49-F238E27FC236}">
                <a16:creationId xmlns:a16="http://schemas.microsoft.com/office/drawing/2014/main" id="{1E4D2608-085E-1250-628C-034670BAC880}"/>
              </a:ext>
            </a:extLst>
          </p:cNvPr>
          <p:cNvPicPr>
            <a:picLocks noChangeAspect="1"/>
          </p:cNvPicPr>
          <p:nvPr/>
        </p:nvPicPr>
        <p:blipFill>
          <a:blip r:embed="rId2"/>
          <a:stretch>
            <a:fillRect/>
          </a:stretch>
        </p:blipFill>
        <p:spPr>
          <a:xfrm>
            <a:off x="2242868" y="2315566"/>
            <a:ext cx="5348377" cy="2934217"/>
          </a:xfrm>
          <a:prstGeom prst="rect">
            <a:avLst/>
          </a:prstGeom>
        </p:spPr>
      </p:pic>
      <p:sp>
        <p:nvSpPr>
          <p:cNvPr id="7" name="Pravokotnik 5">
            <a:extLst>
              <a:ext uri="{FF2B5EF4-FFF2-40B4-BE49-F238E27FC236}">
                <a16:creationId xmlns:a16="http://schemas.microsoft.com/office/drawing/2014/main" id="{D833149D-EC7D-28DF-9410-320B3E5C1718}"/>
              </a:ext>
            </a:extLst>
          </p:cNvPr>
          <p:cNvSpPr/>
          <p:nvPr/>
        </p:nvSpPr>
        <p:spPr>
          <a:xfrm>
            <a:off x="3623814" y="5126673"/>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783178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3;p40">
            <a:extLst>
              <a:ext uri="{FF2B5EF4-FFF2-40B4-BE49-F238E27FC236}">
                <a16:creationId xmlns:a16="http://schemas.microsoft.com/office/drawing/2014/main" id="{CB51CDDB-1856-430A-29B5-4A6DCC81718F}"/>
              </a:ext>
            </a:extLst>
          </p:cNvPr>
          <p:cNvPicPr preferRelativeResize="0"/>
          <p:nvPr/>
        </p:nvPicPr>
        <p:blipFill>
          <a:blip r:embed="rId2">
            <a:alphaModFix/>
          </a:blip>
          <a:stretch>
            <a:fillRect/>
          </a:stretch>
        </p:blipFill>
        <p:spPr>
          <a:xfrm>
            <a:off x="4572000" y="1457009"/>
            <a:ext cx="4381500" cy="2333625"/>
          </a:xfrm>
          <a:prstGeom prst="rect">
            <a:avLst/>
          </a:prstGeom>
          <a:noFill/>
          <a:ln>
            <a:noFill/>
          </a:ln>
        </p:spPr>
      </p:pic>
      <p:sp>
        <p:nvSpPr>
          <p:cNvPr id="2" name="Title 1">
            <a:extLst>
              <a:ext uri="{FF2B5EF4-FFF2-40B4-BE49-F238E27FC236}">
                <a16:creationId xmlns:a16="http://schemas.microsoft.com/office/drawing/2014/main" id="{69192892-0737-13EE-9ED0-1FBDBCB2260F}"/>
              </a:ext>
            </a:extLst>
          </p:cNvPr>
          <p:cNvSpPr>
            <a:spLocks noGrp="1"/>
          </p:cNvSpPr>
          <p:nvPr>
            <p:ph type="title"/>
          </p:nvPr>
        </p:nvSpPr>
        <p:spPr/>
        <p:txBody>
          <a:bodyPr/>
          <a:lstStyle/>
          <a:p>
            <a:r>
              <a:rPr lang="en-US" dirty="0"/>
              <a:t>Choose the right type of mount</a:t>
            </a:r>
            <a:endParaRPr lang="en-SI" dirty="0"/>
          </a:p>
        </p:txBody>
      </p:sp>
      <p:sp>
        <p:nvSpPr>
          <p:cNvPr id="3" name="Slide Number Placeholder 2">
            <a:extLst>
              <a:ext uri="{FF2B5EF4-FFF2-40B4-BE49-F238E27FC236}">
                <a16:creationId xmlns:a16="http://schemas.microsoft.com/office/drawing/2014/main" id="{D8E94B69-DE61-B862-A293-90A04D59058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39</a:t>
            </a:fld>
            <a:endParaRPr lang="en-US"/>
          </a:p>
        </p:txBody>
      </p:sp>
      <p:sp>
        <p:nvSpPr>
          <p:cNvPr id="4" name="Text Placeholder 3">
            <a:extLst>
              <a:ext uri="{FF2B5EF4-FFF2-40B4-BE49-F238E27FC236}">
                <a16:creationId xmlns:a16="http://schemas.microsoft.com/office/drawing/2014/main" id="{2AC35C10-7E9A-ACEF-FB41-BF93160028CD}"/>
              </a:ext>
            </a:extLst>
          </p:cNvPr>
          <p:cNvSpPr>
            <a:spLocks noGrp="1"/>
          </p:cNvSpPr>
          <p:nvPr>
            <p:ph type="body" idx="1"/>
          </p:nvPr>
        </p:nvSpPr>
        <p:spPr>
          <a:xfrm>
            <a:off x="25160" y="940279"/>
            <a:ext cx="4718951" cy="4584751"/>
          </a:xfrm>
        </p:spPr>
        <p:txBody>
          <a:bodyPr>
            <a:normAutofit fontScale="92500" lnSpcReduction="20000"/>
          </a:bodyPr>
          <a:lstStyle/>
          <a:p>
            <a:r>
              <a:rPr lang="en-US" b="1" dirty="0"/>
              <a:t>Volumes</a:t>
            </a:r>
            <a:r>
              <a:rPr lang="en-US" dirty="0"/>
              <a:t> are stored in a part of the host filesystem which is managed by Docker. </a:t>
            </a:r>
          </a:p>
          <a:p>
            <a:pPr lvl="1"/>
            <a:r>
              <a:rPr lang="en-US" dirty="0"/>
              <a:t>Non-Docker processes should not modify this part of the filesystem.</a:t>
            </a:r>
          </a:p>
          <a:p>
            <a:pPr lvl="1"/>
            <a:r>
              <a:rPr lang="en-US" dirty="0"/>
              <a:t>Volumes are the best way to persist data in Docker.</a:t>
            </a:r>
          </a:p>
          <a:p>
            <a:r>
              <a:rPr lang="en-US" b="1" dirty="0"/>
              <a:t>Bind mounts </a:t>
            </a:r>
            <a:r>
              <a:rPr lang="en-US" dirty="0"/>
              <a:t>may be stored anywhere on the host system.</a:t>
            </a:r>
          </a:p>
          <a:p>
            <a:pPr lvl="1"/>
            <a:r>
              <a:rPr lang="en-US" dirty="0"/>
              <a:t>They may even be important system files or directories. </a:t>
            </a:r>
          </a:p>
          <a:p>
            <a:pPr lvl="1"/>
            <a:r>
              <a:rPr lang="en-US" dirty="0"/>
              <a:t>Non-Docker processes on the Docker host or a Docker container can modify them at any time.</a:t>
            </a:r>
          </a:p>
          <a:p>
            <a:r>
              <a:rPr lang="en-US" b="1" dirty="0" err="1"/>
              <a:t>tmpfs</a:t>
            </a:r>
            <a:r>
              <a:rPr lang="en-US" b="1" dirty="0"/>
              <a:t> mounts </a:t>
            </a:r>
            <a:r>
              <a:rPr lang="en-US" dirty="0"/>
              <a:t>are stored in the host system’s memory only, and are never written to the host system’s filesystem.</a:t>
            </a:r>
            <a:endParaRPr lang="en-SI" dirty="0"/>
          </a:p>
        </p:txBody>
      </p:sp>
      <p:sp>
        <p:nvSpPr>
          <p:cNvPr id="7" name="Pravokotnik 5">
            <a:extLst>
              <a:ext uri="{FF2B5EF4-FFF2-40B4-BE49-F238E27FC236}">
                <a16:creationId xmlns:a16="http://schemas.microsoft.com/office/drawing/2014/main" id="{27DF85A8-2B1D-CF3F-FB54-F7A41FC7E3BC}"/>
              </a:ext>
            </a:extLst>
          </p:cNvPr>
          <p:cNvSpPr/>
          <p:nvPr/>
        </p:nvSpPr>
        <p:spPr>
          <a:xfrm>
            <a:off x="5625143" y="3790634"/>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https://docs.docker.com/storage/</a:t>
            </a:r>
            <a:endParaRPr lang="en-US" sz="1000" dirty="0">
              <a:solidFill>
                <a:schemeClr val="bg1">
                  <a:lumMod val="50000"/>
                </a:schemeClr>
              </a:solidFill>
            </a:endParaRPr>
          </a:p>
        </p:txBody>
      </p:sp>
    </p:spTree>
    <p:extLst>
      <p:ext uri="{BB962C8B-B14F-4D97-AF65-F5344CB8AC3E}">
        <p14:creationId xmlns:p14="http://schemas.microsoft.com/office/powerpoint/2010/main" val="1415411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Laboratorij za telekomunikacije</a:t>
            </a:r>
            <a:br>
              <a:rPr lang="en-US"/>
            </a:br>
            <a:r>
              <a:rPr lang="en-US"/>
              <a:t>Laboratorij za multimedijo</a:t>
            </a:r>
            <a:endParaRPr/>
          </a:p>
        </p:txBody>
      </p:sp>
      <p:sp>
        <p:nvSpPr>
          <p:cNvPr id="266" name="Google Shape;266;p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a:t>
            </a:fld>
            <a:endParaRPr/>
          </a:p>
        </p:txBody>
      </p:sp>
      <p:sp>
        <p:nvSpPr>
          <p:cNvPr id="267" name="Google Shape;267;p4"/>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268" name="Google Shape;268;p4"/>
          <p:cNvPicPr preferRelativeResize="0"/>
          <p:nvPr/>
        </p:nvPicPr>
        <p:blipFill rotWithShape="1">
          <a:blip r:embed="rId3">
            <a:alphaModFix/>
          </a:blip>
          <a:srcRect/>
          <a:stretch/>
        </p:blipFill>
        <p:spPr>
          <a:xfrm>
            <a:off x="3713429" y="1242633"/>
            <a:ext cx="4877786" cy="3682585"/>
          </a:xfrm>
          <a:prstGeom prst="rect">
            <a:avLst/>
          </a:prstGeom>
          <a:noFill/>
          <a:ln>
            <a:noFill/>
          </a:ln>
        </p:spPr>
      </p:pic>
      <p:sp>
        <p:nvSpPr>
          <p:cNvPr id="269" name="Google Shape;269;p4"/>
          <p:cNvSpPr/>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0" name="Google Shape;270;p4" descr="LTFE LMMFE"/>
          <p:cNvPicPr preferRelativeResize="0"/>
          <p:nvPr/>
        </p:nvPicPr>
        <p:blipFill rotWithShape="1">
          <a:blip r:embed="rId4">
            <a:alphaModFix/>
          </a:blip>
          <a:srcRect/>
          <a:stretch/>
        </p:blipFill>
        <p:spPr>
          <a:xfrm>
            <a:off x="6437310" y="514010"/>
            <a:ext cx="2483013" cy="433084"/>
          </a:xfrm>
          <a:prstGeom prst="rect">
            <a:avLst/>
          </a:prstGeom>
          <a:noFill/>
          <a:ln>
            <a:noFill/>
          </a:ln>
        </p:spPr>
      </p:pic>
      <p:pic>
        <p:nvPicPr>
          <p:cNvPr id="271" name="Google Shape;271;p4"/>
          <p:cNvPicPr preferRelativeResize="0"/>
          <p:nvPr/>
        </p:nvPicPr>
        <p:blipFill rotWithShape="1">
          <a:blip r:embed="rId5">
            <a:alphaModFix/>
          </a:blip>
          <a:srcRect/>
          <a:stretch/>
        </p:blipFill>
        <p:spPr>
          <a:xfrm>
            <a:off x="244585" y="1610398"/>
            <a:ext cx="6347159" cy="1028732"/>
          </a:xfrm>
          <a:prstGeom prst="rect">
            <a:avLst/>
          </a:prstGeom>
          <a:noFill/>
          <a:ln>
            <a:noFill/>
          </a:ln>
        </p:spPr>
      </p:pic>
      <p:pic>
        <p:nvPicPr>
          <p:cNvPr id="272" name="Google Shape;272;p4"/>
          <p:cNvPicPr preferRelativeResize="0"/>
          <p:nvPr/>
        </p:nvPicPr>
        <p:blipFill rotWithShape="1">
          <a:blip r:embed="rId6">
            <a:alphaModFix/>
          </a:blip>
          <a:srcRect/>
          <a:stretch/>
        </p:blipFill>
        <p:spPr>
          <a:xfrm>
            <a:off x="252605" y="2796936"/>
            <a:ext cx="2934677" cy="22660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40</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Networking</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707282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0E26-CB92-335B-297F-9616562048B9}"/>
              </a:ext>
            </a:extLst>
          </p:cNvPr>
          <p:cNvSpPr>
            <a:spLocks noGrp="1"/>
          </p:cNvSpPr>
          <p:nvPr>
            <p:ph type="title"/>
          </p:nvPr>
        </p:nvSpPr>
        <p:spPr/>
        <p:txBody>
          <a:bodyPr/>
          <a:lstStyle/>
          <a:p>
            <a:r>
              <a:rPr lang="en-US" dirty="0"/>
              <a:t>Docker networking overview</a:t>
            </a:r>
            <a:endParaRPr lang="en-SI" dirty="0"/>
          </a:p>
        </p:txBody>
      </p:sp>
      <p:sp>
        <p:nvSpPr>
          <p:cNvPr id="3" name="Slide Number Placeholder 2">
            <a:extLst>
              <a:ext uri="{FF2B5EF4-FFF2-40B4-BE49-F238E27FC236}">
                <a16:creationId xmlns:a16="http://schemas.microsoft.com/office/drawing/2014/main" id="{3ACC7129-DA9C-50E4-1209-289249B87B0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41</a:t>
            </a:fld>
            <a:endParaRPr lang="en-US"/>
          </a:p>
        </p:txBody>
      </p:sp>
      <p:sp>
        <p:nvSpPr>
          <p:cNvPr id="4" name="Text Placeholder 3">
            <a:extLst>
              <a:ext uri="{FF2B5EF4-FFF2-40B4-BE49-F238E27FC236}">
                <a16:creationId xmlns:a16="http://schemas.microsoft.com/office/drawing/2014/main" id="{62469A70-4A7C-76FF-D7E2-F63F98BEA3CE}"/>
              </a:ext>
            </a:extLst>
          </p:cNvPr>
          <p:cNvSpPr>
            <a:spLocks noGrp="1"/>
          </p:cNvSpPr>
          <p:nvPr>
            <p:ph type="body" idx="1"/>
          </p:nvPr>
        </p:nvSpPr>
        <p:spPr/>
        <p:txBody>
          <a:bodyPr/>
          <a:lstStyle/>
          <a:p>
            <a:endParaRPr lang="en-SI" dirty="0"/>
          </a:p>
        </p:txBody>
      </p:sp>
    </p:spTree>
    <p:extLst>
      <p:ext uri="{BB962C8B-B14F-4D97-AF65-F5344CB8AC3E}">
        <p14:creationId xmlns:p14="http://schemas.microsoft.com/office/powerpoint/2010/main" val="2858327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FF80-4765-815A-2546-B8C83B035EEE}"/>
              </a:ext>
            </a:extLst>
          </p:cNvPr>
          <p:cNvSpPr>
            <a:spLocks noGrp="1"/>
          </p:cNvSpPr>
          <p:nvPr>
            <p:ph type="title"/>
          </p:nvPr>
        </p:nvSpPr>
        <p:spPr/>
        <p:txBody>
          <a:bodyPr/>
          <a:lstStyle/>
          <a:p>
            <a:endParaRPr lang="en-SI"/>
          </a:p>
        </p:txBody>
      </p:sp>
      <p:sp>
        <p:nvSpPr>
          <p:cNvPr id="3" name="Slide Number Placeholder 2">
            <a:extLst>
              <a:ext uri="{FF2B5EF4-FFF2-40B4-BE49-F238E27FC236}">
                <a16:creationId xmlns:a16="http://schemas.microsoft.com/office/drawing/2014/main" id="{5F5A99A7-EDDA-AD1B-A7F2-152E91D7F76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42</a:t>
            </a:fld>
            <a:endParaRPr lang="en-US"/>
          </a:p>
        </p:txBody>
      </p:sp>
      <p:sp>
        <p:nvSpPr>
          <p:cNvPr id="4" name="Text Placeholder 3">
            <a:extLst>
              <a:ext uri="{FF2B5EF4-FFF2-40B4-BE49-F238E27FC236}">
                <a16:creationId xmlns:a16="http://schemas.microsoft.com/office/drawing/2014/main" id="{975DC196-B09E-7FB3-81CA-FC8A4377BE2D}"/>
              </a:ext>
            </a:extLst>
          </p:cNvPr>
          <p:cNvSpPr>
            <a:spLocks noGrp="1"/>
          </p:cNvSpPr>
          <p:nvPr>
            <p:ph type="body" idx="1"/>
          </p:nvPr>
        </p:nvSpPr>
        <p:spPr/>
        <p:txBody>
          <a:bodyPr/>
          <a:lstStyle/>
          <a:p>
            <a:endParaRPr lang="en-SI"/>
          </a:p>
        </p:txBody>
      </p:sp>
    </p:spTree>
    <p:extLst>
      <p:ext uri="{BB962C8B-B14F-4D97-AF65-F5344CB8AC3E}">
        <p14:creationId xmlns:p14="http://schemas.microsoft.com/office/powerpoint/2010/main" val="2171242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43</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Cloud-Native Architectures and Technologies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
        <p:nvSpPr>
          <p:cNvPr id="5" name="Google Shape;485;p13"/>
          <p:cNvSpPr txBox="1">
            <a:spLocks noGrp="1"/>
          </p:cNvSpPr>
          <p:nvPr>
            <p:ph type="subTitle" idx="4294967295"/>
          </p:nvPr>
        </p:nvSpPr>
        <p:spPr>
          <a:xfrm>
            <a:off x="248153" y="2995002"/>
            <a:ext cx="8389316" cy="217246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r>
              <a:rPr lang="en-US" sz="2000" b="0" i="0" u="none" strike="noStrike" cap="none" dirty="0">
                <a:solidFill>
                  <a:srgbClr val="344447"/>
                </a:solidFill>
                <a:latin typeface="Tahoma"/>
                <a:ea typeface="Tahoma"/>
                <a:cs typeface="Tahoma"/>
                <a:sym typeface="Tahoma"/>
              </a:rPr>
              <a:t>Ljubljana, </a:t>
            </a:r>
            <a:r>
              <a:rPr lang="en-US" sz="2000" b="0" i="0" u="none" strike="noStrike" cap="none" dirty="0" err="1">
                <a:solidFill>
                  <a:srgbClr val="344447"/>
                </a:solidFill>
                <a:latin typeface="Tahoma"/>
                <a:ea typeface="Tahoma"/>
                <a:cs typeface="Tahoma"/>
                <a:sym typeface="Tahoma"/>
              </a:rPr>
              <a:t>september</a:t>
            </a:r>
            <a:r>
              <a:rPr lang="en-US" sz="2000" b="0" i="0" u="none" strike="noStrike" cap="none" dirty="0">
                <a:solidFill>
                  <a:srgbClr val="344447"/>
                </a:solidFill>
                <a:latin typeface="Tahoma"/>
                <a:ea typeface="Tahoma"/>
                <a:cs typeface="Tahoma"/>
                <a:sym typeface="Tahoma"/>
              </a:rPr>
              <a:t> 2021</a:t>
            </a:r>
            <a:endParaRPr dirty="0"/>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p:txBody>
      </p:sp>
    </p:spTree>
    <p:extLst>
      <p:ext uri="{BB962C8B-B14F-4D97-AF65-F5344CB8AC3E}">
        <p14:creationId xmlns:p14="http://schemas.microsoft.com/office/powerpoint/2010/main" val="456095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Traditional applications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44</a:t>
            </a:fld>
            <a:endParaRPr lang="en-GB"/>
          </a:p>
        </p:txBody>
      </p:sp>
      <p:sp>
        <p:nvSpPr>
          <p:cNvPr id="4" name="Označba mesta besedila 3"/>
          <p:cNvSpPr>
            <a:spLocks noGrp="1"/>
          </p:cNvSpPr>
          <p:nvPr>
            <p:ph type="body" sz="quarter" idx="13"/>
          </p:nvPr>
        </p:nvSpPr>
        <p:spPr>
          <a:xfrm>
            <a:off x="362610" y="962025"/>
            <a:ext cx="5638140" cy="4457699"/>
          </a:xfrm>
        </p:spPr>
        <p:txBody>
          <a:bodyPr>
            <a:normAutofit/>
          </a:bodyPr>
          <a:lstStyle/>
          <a:p>
            <a:r>
              <a:rPr lang="en-US" dirty="0"/>
              <a:t>Monolithic application</a:t>
            </a:r>
          </a:p>
          <a:p>
            <a:r>
              <a:rPr lang="en-US" dirty="0"/>
              <a:t>Years ago, most software applications were big monoliths</a:t>
            </a:r>
          </a:p>
          <a:p>
            <a:r>
              <a:rPr lang="en-US" dirty="0"/>
              <a:t>Built as a single and indivisible unit</a:t>
            </a:r>
          </a:p>
          <a:p>
            <a:r>
              <a:rPr lang="en-US" dirty="0"/>
              <a:t>Still widespread today</a:t>
            </a:r>
          </a:p>
          <a:p>
            <a:r>
              <a:rPr lang="en-US" dirty="0"/>
              <a:t>Challenges </a:t>
            </a:r>
          </a:p>
          <a:p>
            <a:pPr lvl="1"/>
            <a:r>
              <a:rPr lang="en-US" dirty="0"/>
              <a:t>Handling a huge code base</a:t>
            </a:r>
          </a:p>
          <a:p>
            <a:pPr lvl="1"/>
            <a:r>
              <a:rPr lang="en-US" dirty="0"/>
              <a:t>Adopting a new technology</a:t>
            </a:r>
          </a:p>
          <a:p>
            <a:pPr lvl="1"/>
            <a:r>
              <a:rPr lang="en-US" dirty="0"/>
              <a:t>Scaling</a:t>
            </a:r>
          </a:p>
          <a:p>
            <a:pPr lvl="1"/>
            <a:r>
              <a:rPr lang="en-US" dirty="0"/>
              <a:t>Lack of modularity</a:t>
            </a:r>
          </a:p>
          <a:p>
            <a:pPr lvl="1"/>
            <a:r>
              <a:rPr lang="en-US" dirty="0"/>
              <a:t>Deployment</a:t>
            </a:r>
          </a:p>
          <a:p>
            <a:pPr lvl="1"/>
            <a:r>
              <a:rPr lang="en-US" dirty="0"/>
              <a:t>Implementing new changes -&gt; slow (entire application has to be rewritten)</a:t>
            </a:r>
          </a:p>
        </p:txBody>
      </p:sp>
      <p:pic>
        <p:nvPicPr>
          <p:cNvPr id="5" name="Slika 4"/>
          <p:cNvPicPr>
            <a:picLocks noChangeAspect="1"/>
          </p:cNvPicPr>
          <p:nvPr/>
        </p:nvPicPr>
        <p:blipFill>
          <a:blip r:embed="rId3"/>
          <a:stretch>
            <a:fillRect/>
          </a:stretch>
        </p:blipFill>
        <p:spPr>
          <a:xfrm>
            <a:off x="6432969" y="257174"/>
            <a:ext cx="2415998" cy="2462459"/>
          </a:xfrm>
          <a:prstGeom prst="rect">
            <a:avLst/>
          </a:prstGeom>
        </p:spPr>
      </p:pic>
      <p:pic>
        <p:nvPicPr>
          <p:cNvPr id="6" name="Slika 5"/>
          <p:cNvPicPr>
            <a:picLocks noChangeAspect="1"/>
          </p:cNvPicPr>
          <p:nvPr/>
        </p:nvPicPr>
        <p:blipFill>
          <a:blip r:embed="rId4"/>
          <a:stretch>
            <a:fillRect/>
          </a:stretch>
        </p:blipFill>
        <p:spPr>
          <a:xfrm>
            <a:off x="6537186" y="2475711"/>
            <a:ext cx="2207563" cy="2587242"/>
          </a:xfrm>
          <a:prstGeom prst="rect">
            <a:avLst/>
          </a:prstGeom>
        </p:spPr>
      </p:pic>
      <p:sp>
        <p:nvSpPr>
          <p:cNvPr id="7" name="Pravokotnik 6"/>
          <p:cNvSpPr/>
          <p:nvPr/>
        </p:nvSpPr>
        <p:spPr>
          <a:xfrm>
            <a:off x="6432969" y="4897593"/>
            <a:ext cx="2762250" cy="646331"/>
          </a:xfrm>
          <a:prstGeom prst="rect">
            <a:avLst/>
          </a:prstGeom>
        </p:spPr>
        <p:txBody>
          <a:bodyPr wrap="square">
            <a:spAutoFit/>
          </a:bodyPr>
          <a:lstStyle/>
          <a:p>
            <a:r>
              <a:rPr lang="en-US" sz="900" dirty="0">
                <a:solidFill>
                  <a:schemeClr val="bg1">
                    <a:lumMod val="50000"/>
                  </a:schemeClr>
                </a:solidFill>
              </a:rPr>
              <a:t>Source: </a:t>
            </a:r>
            <a:r>
              <a:rPr lang="en-US" sz="900" dirty="0" err="1">
                <a:solidFill>
                  <a:schemeClr val="bg1">
                    <a:lumMod val="50000"/>
                  </a:schemeClr>
                </a:solidFill>
              </a:rPr>
              <a:t>Microservices</a:t>
            </a:r>
            <a:r>
              <a:rPr lang="en-US" sz="900" dirty="0">
                <a:solidFill>
                  <a:schemeClr val="bg1">
                    <a:lumMod val="50000"/>
                  </a:schemeClr>
                </a:solidFill>
              </a:rPr>
              <a:t> vs Monolith: which architecture is the best choice for your business? https://www.n-ix.com/microservices-vs-monolith-which-architecture-best-choice-your-business/</a:t>
            </a:r>
          </a:p>
        </p:txBody>
      </p:sp>
    </p:spTree>
    <p:extLst>
      <p:ext uri="{BB962C8B-B14F-4D97-AF65-F5344CB8AC3E}">
        <p14:creationId xmlns:p14="http://schemas.microsoft.com/office/powerpoint/2010/main" val="1524714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45</a:t>
            </a:fld>
            <a:endParaRPr lang="en-GB"/>
          </a:p>
        </p:txBody>
      </p:sp>
      <p:sp>
        <p:nvSpPr>
          <p:cNvPr id="4" name="Označba mesta besedila 3"/>
          <p:cNvSpPr>
            <a:spLocks noGrp="1"/>
          </p:cNvSpPr>
          <p:nvPr>
            <p:ph type="body" sz="quarter" idx="13"/>
          </p:nvPr>
        </p:nvSpPr>
        <p:spPr>
          <a:xfrm>
            <a:off x="362609" y="428626"/>
            <a:ext cx="8118603" cy="4792134"/>
          </a:xfrm>
        </p:spPr>
        <p:txBody>
          <a:bodyPr>
            <a:normAutofit lnSpcReduction="10000"/>
          </a:bodyPr>
          <a:lstStyle/>
          <a:p>
            <a:r>
              <a:rPr lang="en-US" dirty="0"/>
              <a:t>Client-side user interface, a server side-application, and a database.</a:t>
            </a:r>
          </a:p>
          <a:p>
            <a:endParaRPr lang="en-US" dirty="0"/>
          </a:p>
          <a:p>
            <a:endParaRPr lang="en-US" dirty="0"/>
          </a:p>
          <a:p>
            <a:endParaRPr lang="en-US" dirty="0"/>
          </a:p>
          <a:p>
            <a:endParaRPr lang="en-US" dirty="0"/>
          </a:p>
          <a:p>
            <a:endParaRPr lang="en-US" dirty="0"/>
          </a:p>
          <a:p>
            <a:endParaRPr lang="en-US" dirty="0"/>
          </a:p>
          <a:p>
            <a:r>
              <a:rPr lang="en-US" dirty="0"/>
              <a:t>Strengths </a:t>
            </a:r>
          </a:p>
          <a:p>
            <a:pPr lvl="1"/>
            <a:r>
              <a:rPr lang="en-US" dirty="0"/>
              <a:t>Less cross-cutting concerns (logging, handling, caching, and performance monitoring)</a:t>
            </a:r>
          </a:p>
          <a:p>
            <a:pPr lvl="1"/>
            <a:r>
              <a:rPr lang="en-US" dirty="0"/>
              <a:t>Easier debugging and testing</a:t>
            </a:r>
          </a:p>
          <a:p>
            <a:pPr lvl="1"/>
            <a:r>
              <a:rPr lang="en-US" dirty="0"/>
              <a:t>Simple to deploy (just one file or directory)</a:t>
            </a:r>
          </a:p>
          <a:p>
            <a:pPr lvl="1"/>
            <a:r>
              <a:rPr lang="en-US" dirty="0"/>
              <a:t>Simple to develop (knowledge </a:t>
            </a:r>
            <a:r>
              <a:rPr lang="aa-ET" dirty="0"/>
              <a:t>–</a:t>
            </a:r>
            <a:r>
              <a:rPr lang="en-US" dirty="0"/>
              <a:t> standard way of development)</a:t>
            </a:r>
          </a:p>
          <a:p>
            <a:r>
              <a:rPr lang="en-US" dirty="0">
                <a:hlinkClick r:id="rId3"/>
              </a:rPr>
              <a:t>MonolithFirst</a:t>
            </a:r>
            <a:endParaRPr lang="en-US" dirty="0"/>
          </a:p>
        </p:txBody>
      </p:sp>
      <p:pic>
        <p:nvPicPr>
          <p:cNvPr id="5" name="Slika 4"/>
          <p:cNvPicPr>
            <a:picLocks noChangeAspect="1"/>
          </p:cNvPicPr>
          <p:nvPr/>
        </p:nvPicPr>
        <p:blipFill>
          <a:blip r:embed="rId4"/>
          <a:stretch>
            <a:fillRect/>
          </a:stretch>
        </p:blipFill>
        <p:spPr>
          <a:xfrm>
            <a:off x="1311183" y="1320699"/>
            <a:ext cx="6221454" cy="1290697"/>
          </a:xfrm>
          <a:prstGeom prst="rect">
            <a:avLst/>
          </a:prstGeom>
        </p:spPr>
      </p:pic>
      <p:sp>
        <p:nvSpPr>
          <p:cNvPr id="6" name="Pravokotnik 5"/>
          <p:cNvSpPr/>
          <p:nvPr/>
        </p:nvSpPr>
        <p:spPr>
          <a:xfrm>
            <a:off x="782627" y="2735277"/>
            <a:ext cx="7942273" cy="369332"/>
          </a:xfrm>
          <a:prstGeom prst="rect">
            <a:avLst/>
          </a:prstGeom>
        </p:spPr>
        <p:txBody>
          <a:bodyPr wrap="square">
            <a:spAutoFit/>
          </a:bodyPr>
          <a:lstStyle/>
          <a:p>
            <a:r>
              <a:rPr lang="en-US" sz="900" dirty="0">
                <a:solidFill>
                  <a:schemeClr val="bg1">
                    <a:lumMod val="50000"/>
                  </a:schemeClr>
                </a:solidFill>
              </a:rPr>
              <a:t>Source: Three-Tier Architecture Overview - https://docs.aws.amazon.com/whitepapers/latest/serverless-multi-tier-architectures-api-gateway-lambda/three-tier-architecture-overview.html</a:t>
            </a:r>
          </a:p>
        </p:txBody>
      </p:sp>
    </p:spTree>
    <p:extLst>
      <p:ext uri="{BB962C8B-B14F-4D97-AF65-F5344CB8AC3E}">
        <p14:creationId xmlns:p14="http://schemas.microsoft.com/office/powerpoint/2010/main" val="287023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46</a:t>
            </a:fld>
            <a:endParaRPr lang="en-GB"/>
          </a:p>
        </p:txBody>
      </p:sp>
      <p:sp>
        <p:nvSpPr>
          <p:cNvPr id="4" name="Označba mesta besedila 3"/>
          <p:cNvSpPr>
            <a:spLocks noGrp="1"/>
          </p:cNvSpPr>
          <p:nvPr>
            <p:ph type="body" sz="quarter" idx="13"/>
          </p:nvPr>
        </p:nvSpPr>
        <p:spPr>
          <a:xfrm>
            <a:off x="362609" y="1104901"/>
            <a:ext cx="8118603" cy="1181178"/>
          </a:xfrm>
        </p:spPr>
        <p:txBody>
          <a:bodyPr/>
          <a:lstStyle/>
          <a:p>
            <a:r>
              <a:rPr lang="en-US" dirty="0"/>
              <a:t>Today, these big monolithic legacy applications are slowly being broken down into smaller, independently running components called </a:t>
            </a:r>
            <a:r>
              <a:rPr lang="en-US" dirty="0" err="1"/>
              <a:t>microservices</a:t>
            </a:r>
            <a:r>
              <a:rPr lang="en-US" dirty="0"/>
              <a:t>. </a:t>
            </a:r>
          </a:p>
        </p:txBody>
      </p:sp>
      <p:pic>
        <p:nvPicPr>
          <p:cNvPr id="5" name="Slika 4"/>
          <p:cNvPicPr>
            <a:picLocks noChangeAspect="1"/>
          </p:cNvPicPr>
          <p:nvPr/>
        </p:nvPicPr>
        <p:blipFill>
          <a:blip r:embed="rId2"/>
          <a:stretch>
            <a:fillRect/>
          </a:stretch>
        </p:blipFill>
        <p:spPr>
          <a:xfrm>
            <a:off x="1209654" y="2380365"/>
            <a:ext cx="2402294" cy="2601210"/>
          </a:xfrm>
          <a:prstGeom prst="rect">
            <a:avLst/>
          </a:prstGeom>
        </p:spPr>
      </p:pic>
      <p:pic>
        <p:nvPicPr>
          <p:cNvPr id="6" name="Slika 5"/>
          <p:cNvPicPr>
            <a:picLocks noChangeAspect="1"/>
          </p:cNvPicPr>
          <p:nvPr/>
        </p:nvPicPr>
        <p:blipFill>
          <a:blip r:embed="rId3"/>
          <a:stretch>
            <a:fillRect/>
          </a:stretch>
        </p:blipFill>
        <p:spPr>
          <a:xfrm>
            <a:off x="4269510" y="2380365"/>
            <a:ext cx="4105165" cy="2591560"/>
          </a:xfrm>
          <a:prstGeom prst="rect">
            <a:avLst/>
          </a:prstGeom>
        </p:spPr>
      </p:pic>
      <p:sp>
        <p:nvSpPr>
          <p:cNvPr id="7" name="Pravokotnik 6"/>
          <p:cNvSpPr/>
          <p:nvPr/>
        </p:nvSpPr>
        <p:spPr>
          <a:xfrm>
            <a:off x="1049512" y="5026443"/>
            <a:ext cx="7431700" cy="369332"/>
          </a:xfrm>
          <a:prstGeom prst="rect">
            <a:avLst/>
          </a:prstGeom>
        </p:spPr>
        <p:txBody>
          <a:bodyPr wrap="square">
            <a:spAutoFit/>
          </a:bodyPr>
          <a:lstStyle/>
          <a:p>
            <a:r>
              <a:rPr lang="en-US" sz="900" dirty="0">
                <a:solidFill>
                  <a:schemeClr val="bg1">
                    <a:lumMod val="50000"/>
                  </a:schemeClr>
                </a:solidFill>
              </a:rPr>
              <a:t>Source: </a:t>
            </a:r>
            <a:r>
              <a:rPr lang="en-US" sz="900" dirty="0" err="1">
                <a:solidFill>
                  <a:schemeClr val="bg1">
                    <a:lumMod val="50000"/>
                  </a:schemeClr>
                </a:solidFill>
              </a:rPr>
              <a:t>Microservices</a:t>
            </a:r>
            <a:r>
              <a:rPr lang="en-US" sz="900" dirty="0">
                <a:solidFill>
                  <a:schemeClr val="bg1">
                    <a:lumMod val="50000"/>
                  </a:schemeClr>
                </a:solidFill>
              </a:rPr>
              <a:t> vs Monolith: which architecture is the best choice for your business? https://www.n-ix.com/microservices-vs-monolith-which-architecture-best-choice-your-business/</a:t>
            </a:r>
          </a:p>
        </p:txBody>
      </p:sp>
    </p:spTree>
    <p:extLst>
      <p:ext uri="{BB962C8B-B14F-4D97-AF65-F5344CB8AC3E}">
        <p14:creationId xmlns:p14="http://schemas.microsoft.com/office/powerpoint/2010/main" val="1671161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47</a:t>
            </a:fld>
            <a:endParaRPr lang="en-GB"/>
          </a:p>
        </p:txBody>
      </p:sp>
      <p:sp>
        <p:nvSpPr>
          <p:cNvPr id="4" name="Označba mesta besedila 3"/>
          <p:cNvSpPr>
            <a:spLocks noGrp="1"/>
          </p:cNvSpPr>
          <p:nvPr>
            <p:ph type="body" sz="quarter" idx="13"/>
          </p:nvPr>
        </p:nvSpPr>
        <p:spPr>
          <a:xfrm>
            <a:off x="362609" y="428626"/>
            <a:ext cx="8118603" cy="1885949"/>
          </a:xfrm>
        </p:spPr>
        <p:txBody>
          <a:bodyPr/>
          <a:lstStyle/>
          <a:p>
            <a:r>
              <a:rPr lang="en-US" dirty="0"/>
              <a:t>These units carry out every application process as a separate service.</a:t>
            </a:r>
          </a:p>
          <a:p>
            <a:r>
              <a:rPr lang="en-US" dirty="0"/>
              <a:t>So all the services have their own logic and the database.</a:t>
            </a:r>
          </a:p>
          <a:p>
            <a:r>
              <a:rPr lang="en-US" dirty="0"/>
              <a:t>Components communicate with each other through defined methods called APIs.</a:t>
            </a:r>
          </a:p>
          <a:p>
            <a:pPr lvl="1"/>
            <a:endParaRPr lang="en-US" dirty="0"/>
          </a:p>
        </p:txBody>
      </p:sp>
      <p:sp>
        <p:nvSpPr>
          <p:cNvPr id="5" name="Označba mesta besedila 3"/>
          <p:cNvSpPr txBox="1">
            <a:spLocks/>
          </p:cNvSpPr>
          <p:nvPr/>
        </p:nvSpPr>
        <p:spPr>
          <a:xfrm>
            <a:off x="355600" y="2314575"/>
            <a:ext cx="4083050" cy="2828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Strengths:</a:t>
            </a:r>
          </a:p>
          <a:p>
            <a:pPr lvl="1"/>
            <a:r>
              <a:rPr lang="en-US" dirty="0"/>
              <a:t>Independent components</a:t>
            </a:r>
          </a:p>
          <a:p>
            <a:pPr lvl="1"/>
            <a:r>
              <a:rPr lang="en-US" dirty="0"/>
              <a:t>Easier understanding</a:t>
            </a:r>
          </a:p>
          <a:p>
            <a:pPr lvl="1"/>
            <a:r>
              <a:rPr lang="en-US" dirty="0"/>
              <a:t>Better scalability</a:t>
            </a:r>
          </a:p>
          <a:p>
            <a:pPr lvl="1"/>
            <a:r>
              <a:rPr lang="en-US" dirty="0"/>
              <a:t>Flexibility in choosing the technology</a:t>
            </a:r>
          </a:p>
          <a:p>
            <a:pPr lvl="1"/>
            <a:r>
              <a:rPr lang="en-US" dirty="0"/>
              <a:t>The higher level of agility</a:t>
            </a:r>
          </a:p>
        </p:txBody>
      </p:sp>
      <p:sp>
        <p:nvSpPr>
          <p:cNvPr id="7" name="Označba mesta besedila 3"/>
          <p:cNvSpPr txBox="1">
            <a:spLocks/>
          </p:cNvSpPr>
          <p:nvPr/>
        </p:nvSpPr>
        <p:spPr>
          <a:xfrm>
            <a:off x="4445659" y="2314575"/>
            <a:ext cx="4083050"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Weaknesses:</a:t>
            </a:r>
          </a:p>
          <a:p>
            <a:pPr lvl="1"/>
            <a:r>
              <a:rPr lang="en-US" dirty="0"/>
              <a:t>Extra complexity</a:t>
            </a:r>
          </a:p>
          <a:p>
            <a:pPr lvl="1"/>
            <a:r>
              <a:rPr lang="en-US" dirty="0"/>
              <a:t>System distribution</a:t>
            </a:r>
          </a:p>
          <a:p>
            <a:pPr lvl="1"/>
            <a:r>
              <a:rPr lang="en-US" dirty="0"/>
              <a:t>Cross-cutting concerns (configuration, logging, metrics, health checks)</a:t>
            </a:r>
          </a:p>
          <a:p>
            <a:pPr lvl="1"/>
            <a:r>
              <a:rPr lang="en-US" dirty="0"/>
              <a:t>Testing</a:t>
            </a:r>
          </a:p>
          <a:p>
            <a:pPr lvl="1"/>
            <a:endParaRPr lang="en-US" dirty="0"/>
          </a:p>
        </p:txBody>
      </p:sp>
    </p:spTree>
    <p:extLst>
      <p:ext uri="{BB962C8B-B14F-4D97-AF65-F5344CB8AC3E}">
        <p14:creationId xmlns:p14="http://schemas.microsoft.com/office/powerpoint/2010/main" val="2457353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Scaling monolithic apps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48</a:t>
            </a:fld>
            <a:endParaRPr lang="en-GB"/>
          </a:p>
        </p:txBody>
      </p:sp>
      <p:sp>
        <p:nvSpPr>
          <p:cNvPr id="4" name="Označba mesta besedila 3"/>
          <p:cNvSpPr>
            <a:spLocks noGrp="1"/>
          </p:cNvSpPr>
          <p:nvPr>
            <p:ph type="body" sz="quarter" idx="13"/>
          </p:nvPr>
        </p:nvSpPr>
        <p:spPr>
          <a:xfrm>
            <a:off x="355600" y="944034"/>
            <a:ext cx="8118603" cy="4361391"/>
          </a:xfrm>
        </p:spPr>
        <p:txBody>
          <a:bodyPr/>
          <a:lstStyle/>
          <a:p>
            <a:r>
              <a:rPr lang="en-US" dirty="0"/>
              <a:t>Running a monolithic application usually requires a small number of powerful servers that can provide enough resources for running the application.</a:t>
            </a:r>
          </a:p>
          <a:p>
            <a:r>
              <a:rPr lang="en-US" dirty="0"/>
              <a:t>To deal with increasing loads on the system:</a:t>
            </a:r>
          </a:p>
          <a:p>
            <a:pPr lvl="1"/>
            <a:r>
              <a:rPr lang="en-US" b="1" dirty="0"/>
              <a:t>vertically</a:t>
            </a:r>
            <a:r>
              <a:rPr lang="en-US" dirty="0"/>
              <a:t> scale the servers (also known as scaling up) -&gt; adding more CPUs, memory, and other server components</a:t>
            </a:r>
          </a:p>
          <a:p>
            <a:pPr lvl="2"/>
            <a:r>
              <a:rPr lang="en-US" dirty="0"/>
              <a:t>usually doesn’t require any changes to the app </a:t>
            </a:r>
          </a:p>
          <a:p>
            <a:pPr lvl="2"/>
            <a:r>
              <a:rPr lang="en-US" dirty="0"/>
              <a:t>gets expensive relatively quickly</a:t>
            </a:r>
          </a:p>
          <a:p>
            <a:pPr lvl="2"/>
            <a:r>
              <a:rPr lang="en-US" dirty="0"/>
              <a:t>in practice always has an upper limit</a:t>
            </a:r>
          </a:p>
          <a:p>
            <a:pPr lvl="1"/>
            <a:r>
              <a:rPr lang="en-US" dirty="0"/>
              <a:t>scale the whole system </a:t>
            </a:r>
            <a:r>
              <a:rPr lang="en-US" b="1" dirty="0"/>
              <a:t>horizontally</a:t>
            </a:r>
            <a:r>
              <a:rPr lang="en-US" dirty="0"/>
              <a:t> (scaling out) -&gt; setting up additional servers and running multiple copies of an application</a:t>
            </a:r>
          </a:p>
          <a:p>
            <a:pPr lvl="2"/>
            <a:r>
              <a:rPr lang="en-US" dirty="0"/>
              <a:t>relatively cheap hardware-wise</a:t>
            </a:r>
          </a:p>
          <a:p>
            <a:pPr lvl="2"/>
            <a:r>
              <a:rPr lang="en-US" dirty="0"/>
              <a:t>require big changes in the application code (sometimes impossible)</a:t>
            </a:r>
          </a:p>
          <a:p>
            <a:endParaRPr lang="en-US" dirty="0"/>
          </a:p>
        </p:txBody>
      </p:sp>
    </p:spTree>
    <p:extLst>
      <p:ext uri="{BB962C8B-B14F-4D97-AF65-F5344CB8AC3E}">
        <p14:creationId xmlns:p14="http://schemas.microsoft.com/office/powerpoint/2010/main" val="3316877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4.googleusercontent.com/nd4tGTQ-eOsv1lvxMtwGr1CUtIdqM4ysdiJ8oNOaEUbjS2YU_rB8a3Y71wHiiJQUKbETJ6xhO5V7CJYzKxcu_p8AFga24cZ_DPgpnBJ8f1Man-NAJBGh1P0DSGVKUqX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153" y="1887167"/>
            <a:ext cx="3464932" cy="1876612"/>
          </a:xfrm>
          <a:prstGeom prst="rect">
            <a:avLst/>
          </a:prstGeom>
          <a:noFill/>
          <a:extLst>
            <a:ext uri="{909E8E84-426E-40DD-AFC4-6F175D3DCCD1}">
              <a14:hiddenFill xmlns:a14="http://schemas.microsoft.com/office/drawing/2010/main">
                <a:solidFill>
                  <a:srgbClr val="FFFFFF"/>
                </a:solidFill>
              </a14:hiddenFill>
            </a:ext>
          </a:extLst>
        </p:spPr>
      </p:pic>
      <p:sp>
        <p:nvSpPr>
          <p:cNvPr id="2" name="Naslov 1"/>
          <p:cNvSpPr>
            <a:spLocks noGrp="1"/>
          </p:cNvSpPr>
          <p:nvPr>
            <p:ph type="title"/>
          </p:nvPr>
        </p:nvSpPr>
        <p:spPr/>
        <p:txBody>
          <a:bodyPr/>
          <a:lstStyle/>
          <a:p>
            <a:r>
              <a:rPr lang="en-US" dirty="0"/>
              <a:t>Splitting apps into </a:t>
            </a:r>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49</a:t>
            </a:fld>
            <a:endParaRPr lang="en-GB"/>
          </a:p>
        </p:txBody>
      </p:sp>
      <p:sp>
        <p:nvSpPr>
          <p:cNvPr id="4" name="Označba mesta besedila 3"/>
          <p:cNvSpPr>
            <a:spLocks noGrp="1"/>
          </p:cNvSpPr>
          <p:nvPr>
            <p:ph type="body" sz="quarter" idx="13"/>
          </p:nvPr>
        </p:nvSpPr>
        <p:spPr>
          <a:xfrm>
            <a:off x="362609" y="1104900"/>
            <a:ext cx="4948693" cy="3958053"/>
          </a:xfrm>
        </p:spPr>
        <p:txBody>
          <a:bodyPr>
            <a:normAutofit lnSpcReduction="10000"/>
          </a:bodyPr>
          <a:lstStyle/>
          <a:p>
            <a:r>
              <a:rPr lang="en-US" dirty="0"/>
              <a:t>Described problems have forced us to start splitting complex monolithic applications into smaller independently deployable components called </a:t>
            </a:r>
            <a:r>
              <a:rPr lang="en-US" dirty="0" err="1"/>
              <a:t>microservices</a:t>
            </a:r>
            <a:r>
              <a:rPr lang="en-US" dirty="0"/>
              <a:t>.</a:t>
            </a:r>
          </a:p>
          <a:p>
            <a:r>
              <a:rPr lang="en-US" dirty="0"/>
              <a:t>Each </a:t>
            </a:r>
            <a:r>
              <a:rPr lang="en-US" dirty="0" err="1"/>
              <a:t>microservice</a:t>
            </a:r>
            <a:r>
              <a:rPr lang="en-US" dirty="0"/>
              <a:t>:</a:t>
            </a:r>
          </a:p>
          <a:p>
            <a:pPr lvl="1"/>
            <a:r>
              <a:rPr lang="en-US" dirty="0"/>
              <a:t>runs as an independent process,</a:t>
            </a:r>
          </a:p>
          <a:p>
            <a:pPr lvl="1"/>
            <a:r>
              <a:rPr lang="en-US" dirty="0"/>
              <a:t>communicates with other </a:t>
            </a:r>
            <a:r>
              <a:rPr lang="en-US" dirty="0" err="1"/>
              <a:t>microservices</a:t>
            </a:r>
            <a:r>
              <a:rPr lang="en-US" dirty="0"/>
              <a:t> through simple, well-defined interfaces (APIs)</a:t>
            </a:r>
          </a:p>
          <a:p>
            <a:pPr lvl="1"/>
            <a:r>
              <a:rPr lang="en-US" dirty="0"/>
              <a:t>can be written in the language that’s most appropriate for implementing that specific </a:t>
            </a:r>
            <a:r>
              <a:rPr lang="en-US" dirty="0" err="1"/>
              <a:t>microservice</a:t>
            </a:r>
            <a:endParaRPr lang="en-US" dirty="0"/>
          </a:p>
          <a:p>
            <a:pPr lvl="1"/>
            <a:endParaRPr lang="en-US" dirty="0"/>
          </a:p>
        </p:txBody>
      </p:sp>
      <p:sp>
        <p:nvSpPr>
          <p:cNvPr id="6" name="Pravokotnik 5"/>
          <p:cNvSpPr/>
          <p:nvPr/>
        </p:nvSpPr>
        <p:spPr>
          <a:xfrm>
            <a:off x="5533153" y="3695685"/>
            <a:ext cx="3367656" cy="400110"/>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4345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chemeClr val="dk1"/>
              </a:buClr>
              <a:buSzPts val="2800"/>
              <a:buFont typeface="Tahoma"/>
              <a:buNone/>
            </a:pPr>
            <a:r>
              <a:rPr lang="en-US">
                <a:solidFill>
                  <a:schemeClr val="dk1"/>
                </a:solidFill>
              </a:rPr>
              <a:t>Najdete nas tudi na:  </a:t>
            </a:r>
            <a:endParaRPr/>
          </a:p>
        </p:txBody>
      </p:sp>
      <p:sp>
        <p:nvSpPr>
          <p:cNvPr id="278" name="Google Shape;278;p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a:t>
            </a:fld>
            <a:endParaRPr/>
          </a:p>
        </p:txBody>
      </p:sp>
      <p:sp>
        <p:nvSpPr>
          <p:cNvPr id="279" name="Google Shape;279;p5"/>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b="1"/>
          </a:p>
          <a:p>
            <a:pPr marL="342900" lvl="0" indent="-215900" algn="l" rtl="0">
              <a:spcBef>
                <a:spcPts val="400"/>
              </a:spcBef>
              <a:spcAft>
                <a:spcPts val="0"/>
              </a:spcAft>
              <a:buClr>
                <a:srgbClr val="344447"/>
              </a:buClr>
              <a:buSzPts val="2000"/>
              <a:buNone/>
            </a:pPr>
            <a:endParaRPr b="1"/>
          </a:p>
        </p:txBody>
      </p:sp>
      <p:pic>
        <p:nvPicPr>
          <p:cNvPr id="280" name="Google Shape;280;p5"/>
          <p:cNvPicPr preferRelativeResize="0"/>
          <p:nvPr/>
        </p:nvPicPr>
        <p:blipFill rotWithShape="1">
          <a:blip r:embed="rId3">
            <a:alphaModFix/>
          </a:blip>
          <a:srcRect/>
          <a:stretch/>
        </p:blipFill>
        <p:spPr>
          <a:xfrm>
            <a:off x="443980" y="1061786"/>
            <a:ext cx="8057631" cy="368209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Scaling </a:t>
            </a:r>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50</a:t>
            </a:fld>
            <a:endParaRPr lang="en-GB"/>
          </a:p>
        </p:txBody>
      </p:sp>
      <p:sp>
        <p:nvSpPr>
          <p:cNvPr id="4" name="Označba mesta besedila 3"/>
          <p:cNvSpPr>
            <a:spLocks noGrp="1"/>
          </p:cNvSpPr>
          <p:nvPr>
            <p:ph type="body" sz="quarter" idx="13"/>
          </p:nvPr>
        </p:nvSpPr>
        <p:spPr>
          <a:xfrm>
            <a:off x="362609" y="1104900"/>
            <a:ext cx="3202627" cy="3958053"/>
          </a:xfrm>
        </p:spPr>
        <p:txBody>
          <a:bodyPr/>
          <a:lstStyle/>
          <a:p>
            <a:r>
              <a:rPr lang="en-US" dirty="0"/>
              <a:t>Scaling is done on a per-service basis.</a:t>
            </a:r>
          </a:p>
          <a:p>
            <a:pPr lvl="1"/>
            <a:r>
              <a:rPr lang="en-US" dirty="0"/>
              <a:t>you have the option of scaling only those services that require more resources</a:t>
            </a:r>
          </a:p>
          <a:p>
            <a:r>
              <a:rPr lang="en-US" dirty="0"/>
              <a:t>Splitting the app into </a:t>
            </a:r>
            <a:r>
              <a:rPr lang="en-US" dirty="0" err="1"/>
              <a:t>microservices</a:t>
            </a:r>
            <a:r>
              <a:rPr lang="en-US" dirty="0"/>
              <a:t> allows you to horizontally scale the parts that allow scaling out</a:t>
            </a:r>
          </a:p>
        </p:txBody>
      </p:sp>
      <p:pic>
        <p:nvPicPr>
          <p:cNvPr id="5" name="Picture 4" descr="https://lh6.googleusercontent.com/c1fxOdp1KiqM_37TULW4y4tvbYHj_ydQwYzz04C4xaADp7RPqrwIB5zRDox2D3nWw-boMa5S6662RCRwKG9qk5kPTOVKXA7GLFpuT3Etv89rBTpkg5gMwupZvvupJC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732" y="997527"/>
            <a:ext cx="5015838" cy="356485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4018389" y="4562381"/>
            <a:ext cx="410643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262948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Microservices</a:t>
            </a:r>
            <a:r>
              <a:rPr lang="en-US" dirty="0"/>
              <a:t> environment requirements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51</a:t>
            </a:fld>
            <a:endParaRPr lang="en-GB"/>
          </a:p>
        </p:txBody>
      </p:sp>
      <p:sp>
        <p:nvSpPr>
          <p:cNvPr id="4" name="Označba mesta besedila 3"/>
          <p:cNvSpPr>
            <a:spLocks noGrp="1"/>
          </p:cNvSpPr>
          <p:nvPr>
            <p:ph type="body" sz="quarter" idx="13"/>
          </p:nvPr>
        </p:nvSpPr>
        <p:spPr>
          <a:xfrm>
            <a:off x="355600" y="1086234"/>
            <a:ext cx="4295116" cy="3958053"/>
          </a:xfrm>
        </p:spPr>
        <p:txBody>
          <a:bodyPr/>
          <a:lstStyle/>
          <a:p>
            <a:r>
              <a:rPr lang="en-US" dirty="0"/>
              <a:t>Components in a </a:t>
            </a:r>
            <a:r>
              <a:rPr lang="en-US" dirty="0" err="1"/>
              <a:t>microservices</a:t>
            </a:r>
            <a:r>
              <a:rPr lang="en-US" dirty="0"/>
              <a:t> architecture are also developed independently</a:t>
            </a:r>
          </a:p>
          <a:p>
            <a:r>
              <a:rPr lang="en-US" dirty="0"/>
              <a:t>common to have separate teams developing each component</a:t>
            </a:r>
          </a:p>
          <a:p>
            <a:r>
              <a:rPr lang="en-US" dirty="0"/>
              <a:t>different libraries and different versions of the same libraries</a:t>
            </a:r>
          </a:p>
          <a:p>
            <a:r>
              <a:rPr lang="en-US" dirty="0"/>
              <a:t>exact same environment during development, testing and in production -&gt; container technologies</a:t>
            </a:r>
          </a:p>
        </p:txBody>
      </p:sp>
      <p:pic>
        <p:nvPicPr>
          <p:cNvPr id="5" name="Picture 2" descr="https://lh4.googleusercontent.com/aYNKUJ6bmEmmLUv1mce-osyrlp7eYNolNfulykY_jH4rh0RR4ygDXSrqtlA4JewBDnJCrwUC9oiMkI1ueYMZ5CHvLFOwoVWNxZyeWtYWgOFttuwtS1rsO4DQm8jWNhm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622" y="1400175"/>
            <a:ext cx="4052282" cy="242483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4845545" y="3825009"/>
            <a:ext cx="410643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401405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8"/>
          <p:cNvSpPr txBox="1">
            <a:spLocks noGrp="1"/>
          </p:cNvSpPr>
          <p:nvPr>
            <p:ph type="ctrTitle"/>
          </p:nvPr>
        </p:nvSpPr>
        <p:spPr>
          <a:xfrm>
            <a:off x="407852" y="1792732"/>
            <a:ext cx="8563062" cy="1465252"/>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rgbClr val="344447"/>
              </a:buClr>
              <a:buSzPts val="4000"/>
              <a:buFont typeface="Tahoma"/>
              <a:buNone/>
            </a:pPr>
            <a:r>
              <a:rPr lang="en-US" sz="4000"/>
              <a:t>Kubernetes</a:t>
            </a:r>
            <a:endParaRPr sz="4000"/>
          </a:p>
        </p:txBody>
      </p:sp>
      <p:sp>
        <p:nvSpPr>
          <p:cNvPr id="785" name="Google Shape;785;p78"/>
          <p:cNvSpPr txBox="1">
            <a:spLocks noGrp="1"/>
          </p:cNvSpPr>
          <p:nvPr>
            <p:ph type="subTitle" idx="4294967295"/>
          </p:nvPr>
        </p:nvSpPr>
        <p:spPr>
          <a:xfrm>
            <a:off x="248153" y="2995002"/>
            <a:ext cx="8389316" cy="217246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a:p>
            <a:pPr marL="0" marR="0" lvl="0" indent="0" algn="l" rtl="0">
              <a:lnSpc>
                <a:spcPct val="90000"/>
              </a:lnSpc>
              <a:spcBef>
                <a:spcPts val="400"/>
              </a:spcBef>
              <a:spcAft>
                <a:spcPts val="0"/>
              </a:spcAft>
              <a:buClr>
                <a:srgbClr val="344447"/>
              </a:buClr>
              <a:buSzPts val="2000"/>
              <a:buFont typeface="Arial"/>
              <a:buNone/>
            </a:pPr>
            <a:r>
              <a:rPr lang="en-US" sz="2000" b="0" i="0" u="none" strike="noStrike" cap="none" dirty="0">
                <a:solidFill>
                  <a:srgbClr val="344447"/>
                </a:solidFill>
                <a:latin typeface="Tahoma"/>
                <a:ea typeface="Tahoma"/>
                <a:cs typeface="Tahoma"/>
                <a:sym typeface="Tahoma"/>
              </a:rPr>
              <a:t>Ljubljana, </a:t>
            </a:r>
            <a:r>
              <a:rPr lang="en-US" sz="2000" b="0" i="0" u="none" strike="noStrike" cap="none" dirty="0" err="1">
                <a:solidFill>
                  <a:srgbClr val="344447"/>
                </a:solidFill>
                <a:latin typeface="Tahoma"/>
                <a:ea typeface="Tahoma"/>
                <a:cs typeface="Tahoma"/>
                <a:sym typeface="Tahoma"/>
              </a:rPr>
              <a:t>september</a:t>
            </a:r>
            <a:r>
              <a:rPr lang="en-US" sz="2000" b="0" i="0" u="none" strike="noStrike" cap="none" dirty="0">
                <a:solidFill>
                  <a:srgbClr val="344447"/>
                </a:solidFill>
                <a:latin typeface="Tahoma"/>
                <a:ea typeface="Tahoma"/>
                <a:cs typeface="Tahoma"/>
                <a:sym typeface="Tahoma"/>
              </a:rPr>
              <a:t> 2021</a:t>
            </a:r>
            <a:endParaRPr dirty="0"/>
          </a:p>
          <a:p>
            <a:pPr marL="0" marR="0" lvl="0" indent="0" algn="l" rtl="0">
              <a:lnSpc>
                <a:spcPct val="90000"/>
              </a:lnSpc>
              <a:spcBef>
                <a:spcPts val="400"/>
              </a:spcBef>
              <a:spcAft>
                <a:spcPts val="0"/>
              </a:spcAft>
              <a:buClr>
                <a:srgbClr val="344447"/>
              </a:buClr>
              <a:buSzPts val="2000"/>
              <a:buFont typeface="Arial"/>
              <a:buNone/>
            </a:pPr>
            <a:endParaRPr sz="2000" b="0" i="0" u="none" strike="noStrike" cap="none" dirty="0">
              <a:solidFill>
                <a:srgbClr val="344447"/>
              </a:solidFill>
              <a:latin typeface="Tahoma"/>
              <a:ea typeface="Tahoma"/>
              <a:cs typeface="Tahoma"/>
              <a:sym typeface="Tahoma"/>
            </a:endParaRPr>
          </a:p>
        </p:txBody>
      </p:sp>
      <p:pic>
        <p:nvPicPr>
          <p:cNvPr id="786" name="Google Shape;786;p78"/>
          <p:cNvPicPr preferRelativeResize="0"/>
          <p:nvPr/>
        </p:nvPicPr>
        <p:blipFill rotWithShape="1">
          <a:blip r:embed="rId3">
            <a:alphaModFix/>
          </a:blip>
          <a:srcRect/>
          <a:stretch/>
        </p:blipFill>
        <p:spPr>
          <a:xfrm>
            <a:off x="4130936" y="3564737"/>
            <a:ext cx="4304144" cy="1434715"/>
          </a:xfrm>
          <a:prstGeom prst="rect">
            <a:avLst/>
          </a:prstGeom>
          <a:noFill/>
          <a:ln>
            <a:noFill/>
          </a:ln>
        </p:spPr>
      </p:pic>
      <p:pic>
        <p:nvPicPr>
          <p:cNvPr id="787" name="Google Shape;787;p78" descr="Kubernetes"/>
          <p:cNvPicPr preferRelativeResize="0"/>
          <p:nvPr/>
        </p:nvPicPr>
        <p:blipFill rotWithShape="1">
          <a:blip r:embed="rId4">
            <a:alphaModFix/>
          </a:blip>
          <a:srcRect/>
          <a:stretch/>
        </p:blipFill>
        <p:spPr>
          <a:xfrm>
            <a:off x="300507" y="290100"/>
            <a:ext cx="3168202" cy="68424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Orchestration</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53</a:t>
            </a:fld>
            <a:endParaRPr lang="en-GB"/>
          </a:p>
        </p:txBody>
      </p:sp>
      <p:sp>
        <p:nvSpPr>
          <p:cNvPr id="4" name="Označba mesta besedila 3"/>
          <p:cNvSpPr>
            <a:spLocks noGrp="1"/>
          </p:cNvSpPr>
          <p:nvPr>
            <p:ph type="body" sz="quarter" idx="13"/>
          </p:nvPr>
        </p:nvSpPr>
        <p:spPr>
          <a:xfrm>
            <a:off x="362609" y="1104901"/>
            <a:ext cx="8118603" cy="2583179"/>
          </a:xfrm>
        </p:spPr>
        <p:txBody>
          <a:bodyPr/>
          <a:lstStyle/>
          <a:p>
            <a:r>
              <a:rPr lang="en-US" dirty="0"/>
              <a:t>Containers give your </a:t>
            </a:r>
            <a:r>
              <a:rPr lang="en-US" dirty="0" err="1"/>
              <a:t>microservice</a:t>
            </a:r>
            <a:r>
              <a:rPr lang="en-US" dirty="0"/>
              <a:t>-based apps an ideal application deployment unit and self-contained execution environment.</a:t>
            </a:r>
          </a:p>
          <a:p>
            <a:pPr lvl="1"/>
            <a:r>
              <a:rPr lang="en-US" dirty="0"/>
              <a:t>need to deploy and manage hundreds or thousands of containers -&gt; doing </a:t>
            </a:r>
            <a:r>
              <a:rPr lang="en-US" dirty="0" err="1"/>
              <a:t>itmanually</a:t>
            </a:r>
            <a:r>
              <a:rPr lang="en-US" dirty="0"/>
              <a:t> isn’t a scalable strategy. 	</a:t>
            </a:r>
          </a:p>
          <a:p>
            <a:r>
              <a:rPr lang="en-US" dirty="0"/>
              <a:t>Container orchestration automates the deployment, management, scaling, and networking of containers</a:t>
            </a:r>
          </a:p>
          <a:p>
            <a:r>
              <a:rPr lang="en-US" dirty="0"/>
              <a:t>Tools: Kubernetes, Docker Swarm, AWS </a:t>
            </a:r>
            <a:r>
              <a:rPr lang="en-US" dirty="0" err="1"/>
              <a:t>Fargate</a:t>
            </a:r>
            <a:r>
              <a:rPr lang="en-US" dirty="0"/>
              <a:t> </a:t>
            </a:r>
          </a:p>
        </p:txBody>
      </p:sp>
      <p:pic>
        <p:nvPicPr>
          <p:cNvPr id="3074" name="Picture 2" descr="The orchestrator manages containers across nodes. Source: Mónica 2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968" y="3424248"/>
            <a:ext cx="3237712" cy="1885941"/>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3018432" y="5249783"/>
            <a:ext cx="4106436" cy="246221"/>
          </a:xfrm>
          <a:prstGeom prst="rect">
            <a:avLst/>
          </a:prstGeom>
        </p:spPr>
        <p:txBody>
          <a:bodyPr wrap="square">
            <a:spAutoFit/>
          </a:bodyPr>
          <a:lstStyle/>
          <a:p>
            <a:r>
              <a:rPr lang="en-US" sz="1000" dirty="0">
                <a:solidFill>
                  <a:schemeClr val="bg1">
                    <a:lumMod val="50000"/>
                  </a:schemeClr>
                </a:solidFill>
              </a:rPr>
              <a:t>Source: https://devopedia.org/container-orchestration</a:t>
            </a:r>
          </a:p>
        </p:txBody>
      </p:sp>
    </p:spTree>
    <p:extLst>
      <p:ext uri="{BB962C8B-B14F-4D97-AF65-F5344CB8AC3E}">
        <p14:creationId xmlns:p14="http://schemas.microsoft.com/office/powerpoint/2010/main" val="3853297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Kubernetes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54</a:t>
            </a:fld>
            <a:endParaRPr lang="en-GB"/>
          </a:p>
        </p:txBody>
      </p:sp>
      <p:sp>
        <p:nvSpPr>
          <p:cNvPr id="4" name="Označba mesta besedila 3"/>
          <p:cNvSpPr>
            <a:spLocks noGrp="1"/>
          </p:cNvSpPr>
          <p:nvPr>
            <p:ph type="body" sz="quarter" idx="13"/>
          </p:nvPr>
        </p:nvSpPr>
        <p:spPr>
          <a:xfrm>
            <a:off x="362609" y="1104900"/>
            <a:ext cx="8118603" cy="3223909"/>
          </a:xfrm>
        </p:spPr>
        <p:txBody>
          <a:bodyPr/>
          <a:lstStyle/>
          <a:p>
            <a:r>
              <a:rPr lang="en-US" u="sng" dirty="0">
                <a:hlinkClick r:id="rId2"/>
              </a:rPr>
              <a:t>https://kubernetes.io/</a:t>
            </a:r>
            <a:endParaRPr lang="en-US" u="sng" dirty="0"/>
          </a:p>
          <a:p>
            <a:r>
              <a:rPr lang="en-US" dirty="0"/>
              <a:t>When your system grows, it becomes hard to manage all the components</a:t>
            </a:r>
          </a:p>
          <a:p>
            <a:r>
              <a:rPr lang="en-US" dirty="0"/>
              <a:t>Kubernetes is a portable, extensible, open-source platform for managing containerized workloads and services, that facilitates both declarative configuration and automation. </a:t>
            </a:r>
          </a:p>
          <a:p>
            <a:r>
              <a:rPr lang="en-US" dirty="0"/>
              <a:t>Rapidly growing ecosystem</a:t>
            </a:r>
          </a:p>
          <a:p>
            <a:r>
              <a:rPr lang="en-US" dirty="0"/>
              <a:t>Kubernetes originates from Greek, meaning helmsman or pilot.</a:t>
            </a:r>
            <a:endParaRPr lang="en-US" u="sng" dirty="0"/>
          </a:p>
        </p:txBody>
      </p:sp>
      <p:pic>
        <p:nvPicPr>
          <p:cNvPr id="4098" name="Picture 2" descr="CNCF Bra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32" y="4190772"/>
            <a:ext cx="3686851" cy="5840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uberne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389" y="4046061"/>
            <a:ext cx="4038958" cy="87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11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p:cNvPicPr>
            <a:picLocks noChangeAspect="1"/>
          </p:cNvPicPr>
          <p:nvPr/>
        </p:nvPicPr>
        <p:blipFill>
          <a:blip r:embed="rId2"/>
          <a:stretch>
            <a:fillRect/>
          </a:stretch>
        </p:blipFill>
        <p:spPr>
          <a:xfrm>
            <a:off x="885804" y="2647782"/>
            <a:ext cx="7447235" cy="2877248"/>
          </a:xfrm>
          <a:prstGeom prst="rect">
            <a:avLst/>
          </a:prstGeom>
        </p:spPr>
      </p:pic>
      <p:sp>
        <p:nvSpPr>
          <p:cNvPr id="2" name="Naslov 1"/>
          <p:cNvSpPr>
            <a:spLocks noGrp="1"/>
          </p:cNvSpPr>
          <p:nvPr>
            <p:ph type="title"/>
          </p:nvPr>
        </p:nvSpPr>
        <p:spPr/>
        <p:txBody>
          <a:bodyPr/>
          <a:lstStyle/>
          <a:p>
            <a:r>
              <a:rPr lang="en-US" dirty="0"/>
              <a:t>Origins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55</a:t>
            </a:fld>
            <a:endParaRPr lang="en-GB"/>
          </a:p>
        </p:txBody>
      </p:sp>
      <p:sp>
        <p:nvSpPr>
          <p:cNvPr id="4" name="Označba mesta besedila 3"/>
          <p:cNvSpPr>
            <a:spLocks noGrp="1"/>
          </p:cNvSpPr>
          <p:nvPr>
            <p:ph type="body" sz="quarter" idx="13"/>
          </p:nvPr>
        </p:nvSpPr>
        <p:spPr>
          <a:xfrm>
            <a:off x="362609" y="1104900"/>
            <a:ext cx="8118603" cy="1685925"/>
          </a:xfrm>
        </p:spPr>
        <p:txBody>
          <a:bodyPr>
            <a:normAutofit fontScale="85000" lnSpcReduction="10000"/>
          </a:bodyPr>
          <a:lstStyle/>
          <a:p>
            <a:r>
              <a:rPr lang="en-US" dirty="0"/>
              <a:t>Google developed an internal system called Borg, that helped both application developers and system administrators manage those thousands of applications and services.</a:t>
            </a:r>
          </a:p>
          <a:p>
            <a:r>
              <a:rPr lang="en-US" dirty="0"/>
              <a:t>Borg and Omega were kept in secret for a whole decade.</a:t>
            </a:r>
          </a:p>
          <a:p>
            <a:r>
              <a:rPr lang="en-US" dirty="0"/>
              <a:t>In 2014 Google introduced Kubernetes, an open-source system based on the experience gained through Borg, Omega, and other internal Google systems.</a:t>
            </a:r>
          </a:p>
          <a:p>
            <a:endParaRPr lang="en-US" dirty="0"/>
          </a:p>
        </p:txBody>
      </p:sp>
      <p:sp>
        <p:nvSpPr>
          <p:cNvPr id="6" name="Pravokotnik 5"/>
          <p:cNvSpPr/>
          <p:nvPr/>
        </p:nvSpPr>
        <p:spPr>
          <a:xfrm>
            <a:off x="737631" y="5260818"/>
            <a:ext cx="4106436" cy="246221"/>
          </a:xfrm>
          <a:prstGeom prst="rect">
            <a:avLst/>
          </a:prstGeom>
        </p:spPr>
        <p:txBody>
          <a:bodyPr wrap="square">
            <a:spAutoFit/>
          </a:bodyPr>
          <a:lstStyle/>
          <a:p>
            <a:r>
              <a:rPr lang="en-US" sz="1000" dirty="0">
                <a:solidFill>
                  <a:schemeClr val="bg1">
                    <a:lumMod val="50000"/>
                  </a:schemeClr>
                </a:solidFill>
              </a:rPr>
              <a:t>Source: https://www.slideshare.net/egg9/kubernetes-introduction</a:t>
            </a:r>
          </a:p>
        </p:txBody>
      </p:sp>
    </p:spTree>
    <p:extLst>
      <p:ext uri="{BB962C8B-B14F-4D97-AF65-F5344CB8AC3E}">
        <p14:creationId xmlns:p14="http://schemas.microsoft.com/office/powerpoint/2010/main" val="1817938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Introduction </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56</a:t>
            </a:fld>
            <a:endParaRPr lang="en-GB"/>
          </a:p>
        </p:txBody>
      </p:sp>
      <p:sp>
        <p:nvSpPr>
          <p:cNvPr id="4" name="Označba mesta besedila 3"/>
          <p:cNvSpPr>
            <a:spLocks noGrp="1"/>
          </p:cNvSpPr>
          <p:nvPr>
            <p:ph type="body" sz="quarter" idx="13"/>
          </p:nvPr>
        </p:nvSpPr>
        <p:spPr/>
        <p:txBody>
          <a:bodyPr>
            <a:normAutofit lnSpcReduction="10000"/>
          </a:bodyPr>
          <a:lstStyle/>
          <a:p>
            <a:r>
              <a:rPr lang="en-US" dirty="0"/>
              <a:t>Kubernetes is a software system that allows you to easily deploy and manage containerized applications on top of it.</a:t>
            </a:r>
          </a:p>
          <a:p>
            <a:r>
              <a:rPr lang="en-US" dirty="0"/>
              <a:t>Relies on the features of Linux containers</a:t>
            </a:r>
          </a:p>
          <a:p>
            <a:r>
              <a:rPr lang="en-US" dirty="0"/>
              <a:t>Apps run in containers, they don’t affect other apps running on same server -&gt; run applications for completely different organizations on the same hardware</a:t>
            </a:r>
          </a:p>
          <a:p>
            <a:pPr lvl="1"/>
            <a:r>
              <a:rPr lang="en-US" dirty="0"/>
              <a:t>maintain complete isolation of hosted applications</a:t>
            </a:r>
          </a:p>
          <a:p>
            <a:r>
              <a:rPr lang="en-US" dirty="0"/>
              <a:t>Thousands of computer nodes as if all those nodes were a single, enormous computer</a:t>
            </a:r>
          </a:p>
          <a:p>
            <a:r>
              <a:rPr lang="en-US" dirty="0"/>
              <a:t>Deploying applications through Kubernetes is always the same.</a:t>
            </a:r>
          </a:p>
          <a:p>
            <a:r>
              <a:rPr lang="en-US" dirty="0"/>
              <a:t>Kubernetes can be thought of as an operating system for the cluster.</a:t>
            </a:r>
            <a:endParaRPr lang="en-US" b="1" dirty="0"/>
          </a:p>
        </p:txBody>
      </p:sp>
    </p:spTree>
    <p:extLst>
      <p:ext uri="{BB962C8B-B14F-4D97-AF65-F5344CB8AC3E}">
        <p14:creationId xmlns:p14="http://schemas.microsoft.com/office/powerpoint/2010/main" val="3841386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8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57</a:t>
            </a:fld>
            <a:endParaRPr/>
          </a:p>
        </p:txBody>
      </p:sp>
      <p:sp>
        <p:nvSpPr>
          <p:cNvPr id="804" name="Google Shape;804;p80"/>
          <p:cNvSpPr txBox="1">
            <a:spLocks noGrp="1"/>
          </p:cNvSpPr>
          <p:nvPr>
            <p:ph type="ctrTitle"/>
          </p:nvPr>
        </p:nvSpPr>
        <p:spPr>
          <a:xfrm>
            <a:off x="322884" y="439749"/>
            <a:ext cx="8397228" cy="663338"/>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Clr>
                <a:srgbClr val="344447"/>
              </a:buClr>
              <a:buSzPts val="4000"/>
              <a:buFont typeface="Tahoma"/>
              <a:buNone/>
            </a:pPr>
            <a:r>
              <a:rPr lang="en-US"/>
              <a:t>Glavne značilnosti</a:t>
            </a:r>
            <a:endParaRPr/>
          </a:p>
        </p:txBody>
      </p:sp>
      <p:sp>
        <p:nvSpPr>
          <p:cNvPr id="805" name="Google Shape;805;p80"/>
          <p:cNvSpPr txBox="1">
            <a:spLocks noGrp="1"/>
          </p:cNvSpPr>
          <p:nvPr>
            <p:ph type="subTitle" idx="1"/>
          </p:nvPr>
        </p:nvSpPr>
        <p:spPr>
          <a:xfrm>
            <a:off x="320424" y="1153498"/>
            <a:ext cx="8389316" cy="412175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344447"/>
              </a:buClr>
              <a:buSzPts val="2000"/>
              <a:buFont typeface="Arial"/>
              <a:buChar char="•"/>
            </a:pPr>
            <a:r>
              <a:rPr lang="en-US"/>
              <a:t>Omogoča deklarativen opis stanj z visokonivojskimi koncepti</a:t>
            </a:r>
            <a:endParaRPr/>
          </a:p>
          <a:p>
            <a:pPr marL="342900" lvl="0" indent="-342900" algn="l" rtl="0">
              <a:lnSpc>
                <a:spcPct val="90000"/>
              </a:lnSpc>
              <a:spcBef>
                <a:spcPts val="400"/>
              </a:spcBef>
              <a:spcAft>
                <a:spcPts val="0"/>
              </a:spcAft>
              <a:buClr>
                <a:srgbClr val="344447"/>
              </a:buClr>
              <a:buSzPts val="2000"/>
              <a:buFont typeface="Arial"/>
              <a:buChar char="•"/>
            </a:pPr>
            <a:r>
              <a:rPr lang="en-US"/>
              <a:t>Kontejnerje samodejno razporeja na ustrezne gostitelje</a:t>
            </a:r>
            <a:endParaRPr/>
          </a:p>
          <a:p>
            <a:pPr marL="342900" lvl="0" indent="-342900" algn="l" rtl="0">
              <a:lnSpc>
                <a:spcPct val="90000"/>
              </a:lnSpc>
              <a:spcBef>
                <a:spcPts val="400"/>
              </a:spcBef>
              <a:spcAft>
                <a:spcPts val="0"/>
              </a:spcAft>
              <a:buClr>
                <a:srgbClr val="344447"/>
              </a:buClr>
              <a:buSzPts val="2000"/>
              <a:buFont typeface="Arial"/>
              <a:buChar char="•"/>
            </a:pPr>
            <a:r>
              <a:rPr lang="en-US"/>
              <a:t>Skrbi za vnovični zagon kontejnerjev</a:t>
            </a:r>
            <a:endParaRPr/>
          </a:p>
          <a:p>
            <a:pPr marL="342900" lvl="0" indent="-342900" algn="l" rtl="0">
              <a:lnSpc>
                <a:spcPct val="90000"/>
              </a:lnSpc>
              <a:spcBef>
                <a:spcPts val="400"/>
              </a:spcBef>
              <a:spcAft>
                <a:spcPts val="0"/>
              </a:spcAft>
              <a:buClr>
                <a:srgbClr val="344447"/>
              </a:buClr>
              <a:buSzPts val="2000"/>
              <a:buFont typeface="Arial"/>
              <a:buChar char="•"/>
            </a:pPr>
            <a:r>
              <a:rPr lang="en-US"/>
              <a:t>Prerazporeja kontejnerje v primeru izpada</a:t>
            </a:r>
            <a:endParaRPr/>
          </a:p>
          <a:p>
            <a:pPr marL="342900" lvl="0" indent="-342900" algn="l" rtl="0">
              <a:lnSpc>
                <a:spcPct val="90000"/>
              </a:lnSpc>
              <a:spcBef>
                <a:spcPts val="400"/>
              </a:spcBef>
              <a:spcAft>
                <a:spcPts val="0"/>
              </a:spcAft>
              <a:buClr>
                <a:srgbClr val="344447"/>
              </a:buClr>
              <a:buSzPts val="2000"/>
              <a:buFont typeface="Arial"/>
              <a:buChar char="•"/>
            </a:pPr>
            <a:r>
              <a:rPr lang="en-US"/>
              <a:t>Preverja vitalnost kontejnerjev in poskrbi za njihovo odstranitev, če se ti ne odzivajo</a:t>
            </a:r>
            <a:endParaRPr/>
          </a:p>
          <a:p>
            <a:pPr marL="342900" lvl="0" indent="-342900" algn="l" rtl="0">
              <a:lnSpc>
                <a:spcPct val="90000"/>
              </a:lnSpc>
              <a:spcBef>
                <a:spcPts val="400"/>
              </a:spcBef>
              <a:spcAft>
                <a:spcPts val="0"/>
              </a:spcAft>
              <a:buClr>
                <a:srgbClr val="344447"/>
              </a:buClr>
              <a:buSzPts val="2000"/>
              <a:buFont typeface="Arial"/>
              <a:buChar char="•"/>
            </a:pPr>
            <a:r>
              <a:rPr lang="en-US"/>
              <a:t>Omogoča samodejno horizontalno skaliranje kontejnerjev</a:t>
            </a:r>
            <a:endParaRPr/>
          </a:p>
          <a:p>
            <a:pPr marL="342900" lvl="0" indent="-342900" algn="l" rtl="0">
              <a:lnSpc>
                <a:spcPct val="90000"/>
              </a:lnSpc>
              <a:spcBef>
                <a:spcPts val="400"/>
              </a:spcBef>
              <a:spcAft>
                <a:spcPts val="0"/>
              </a:spcAft>
              <a:buClr>
                <a:srgbClr val="344447"/>
              </a:buClr>
              <a:buSzPts val="2000"/>
              <a:buFont typeface="Arial"/>
              <a:buChar char="•"/>
            </a:pPr>
            <a:r>
              <a:rPr lang="en-US"/>
              <a:t>Omogoča odkrivanje storitev</a:t>
            </a:r>
            <a:endParaRPr/>
          </a:p>
          <a:p>
            <a:pPr marL="342900" lvl="0" indent="-342900" algn="l" rtl="0">
              <a:lnSpc>
                <a:spcPct val="90000"/>
              </a:lnSpc>
              <a:spcBef>
                <a:spcPts val="400"/>
              </a:spcBef>
              <a:spcAft>
                <a:spcPts val="0"/>
              </a:spcAft>
              <a:buClr>
                <a:srgbClr val="344447"/>
              </a:buClr>
              <a:buSzPts val="2000"/>
              <a:buFont typeface="Arial"/>
              <a:buChar char="•"/>
            </a:pPr>
            <a:r>
              <a:rPr lang="en-US"/>
              <a:t>Progresivno posodabljanje aplikaciji</a:t>
            </a:r>
            <a:endParaRPr/>
          </a:p>
          <a:p>
            <a:pPr marL="342900" lvl="0" indent="-342900" algn="l" rtl="0">
              <a:lnSpc>
                <a:spcPct val="90000"/>
              </a:lnSpc>
              <a:spcBef>
                <a:spcPts val="400"/>
              </a:spcBef>
              <a:spcAft>
                <a:spcPts val="0"/>
              </a:spcAft>
              <a:buClr>
                <a:srgbClr val="344447"/>
              </a:buClr>
              <a:buSzPts val="2000"/>
              <a:buFont typeface="Arial"/>
              <a:buChar char="•"/>
            </a:pPr>
            <a:r>
              <a:rPr lang="en-US"/>
              <a:t>Omogoča hranjenje in upravljanje varnostnih podatkov in konfiguracijo aplikaciji</a:t>
            </a:r>
            <a:endParaRPr/>
          </a:p>
          <a:p>
            <a:pPr marL="342900" lvl="0" indent="-342900" algn="l" rtl="0">
              <a:lnSpc>
                <a:spcPct val="90000"/>
              </a:lnSpc>
              <a:spcBef>
                <a:spcPts val="400"/>
              </a:spcBef>
              <a:spcAft>
                <a:spcPts val="0"/>
              </a:spcAft>
              <a:buClr>
                <a:srgbClr val="344447"/>
              </a:buClr>
              <a:buSzPts val="2000"/>
              <a:buFont typeface="Arial"/>
              <a:buChar char="•"/>
            </a:pPr>
            <a:r>
              <a:rPr lang="en-US"/>
              <a:t>Samodejni priklop podatkovnih shramb</a:t>
            </a:r>
            <a:endParaRPr/>
          </a:p>
          <a:p>
            <a:pPr marL="342900" lvl="0" indent="-215900" algn="l" rtl="0">
              <a:lnSpc>
                <a:spcPct val="75000"/>
              </a:lnSpc>
              <a:spcBef>
                <a:spcPts val="400"/>
              </a:spcBef>
              <a:spcAft>
                <a:spcPts val="0"/>
              </a:spcAft>
              <a:buClr>
                <a:srgbClr val="344447"/>
              </a:buClr>
              <a:buSzPts val="2000"/>
              <a:buFont typeface="Arial"/>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ka 5"/>
          <p:cNvPicPr>
            <a:picLocks noChangeAspect="1"/>
          </p:cNvPicPr>
          <p:nvPr/>
        </p:nvPicPr>
        <p:blipFill>
          <a:blip r:embed="rId3"/>
          <a:stretch>
            <a:fillRect/>
          </a:stretch>
        </p:blipFill>
        <p:spPr>
          <a:xfrm>
            <a:off x="67295" y="2669667"/>
            <a:ext cx="5211194" cy="2230432"/>
          </a:xfrm>
          <a:prstGeom prst="rect">
            <a:avLst/>
          </a:prstGeom>
        </p:spPr>
      </p:pic>
      <p:sp>
        <p:nvSpPr>
          <p:cNvPr id="2" name="Naslov 1"/>
          <p:cNvSpPr>
            <a:spLocks noGrp="1"/>
          </p:cNvSpPr>
          <p:nvPr>
            <p:ph type="title"/>
          </p:nvPr>
        </p:nvSpPr>
        <p:spPr/>
        <p:txBody>
          <a:bodyPr/>
          <a:lstStyle/>
          <a:p>
            <a:r>
              <a:rPr lang="en-US" dirty="0"/>
              <a:t>What Kubernetes does?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58</a:t>
            </a:fld>
            <a:endParaRPr lang="en-GB"/>
          </a:p>
        </p:txBody>
      </p:sp>
      <p:sp>
        <p:nvSpPr>
          <p:cNvPr id="4" name="Označba mesta besedila 3"/>
          <p:cNvSpPr>
            <a:spLocks noGrp="1"/>
          </p:cNvSpPr>
          <p:nvPr>
            <p:ph type="body" sz="quarter" idx="13"/>
          </p:nvPr>
        </p:nvSpPr>
        <p:spPr/>
        <p:txBody>
          <a:bodyPr/>
          <a:lstStyle/>
          <a:p>
            <a:r>
              <a:rPr lang="en-US" dirty="0"/>
              <a:t>Master node and any number of worker nodes</a:t>
            </a:r>
          </a:p>
          <a:p>
            <a:r>
              <a:rPr lang="en-US" dirty="0"/>
              <a:t>Developer submits a list of apps to the master, Kubernetes deploys them to the cluster of worker nodes.</a:t>
            </a:r>
          </a:p>
        </p:txBody>
      </p:sp>
      <p:sp>
        <p:nvSpPr>
          <p:cNvPr id="7" name="Pravokotnik 6"/>
          <p:cNvSpPr/>
          <p:nvPr/>
        </p:nvSpPr>
        <p:spPr>
          <a:xfrm>
            <a:off x="2882656" y="5057905"/>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pic>
        <p:nvPicPr>
          <p:cNvPr id="8" name="Slika 7"/>
          <p:cNvPicPr>
            <a:picLocks noChangeAspect="1"/>
          </p:cNvPicPr>
          <p:nvPr/>
        </p:nvPicPr>
        <p:blipFill>
          <a:blip r:embed="rId4"/>
          <a:stretch>
            <a:fillRect/>
          </a:stretch>
        </p:blipFill>
        <p:spPr>
          <a:xfrm>
            <a:off x="5221337" y="3063331"/>
            <a:ext cx="3922663" cy="1439040"/>
          </a:xfrm>
          <a:prstGeom prst="rect">
            <a:avLst/>
          </a:prstGeom>
        </p:spPr>
      </p:pic>
    </p:spTree>
    <p:extLst>
      <p:ext uri="{BB962C8B-B14F-4D97-AF65-F5344CB8AC3E}">
        <p14:creationId xmlns:p14="http://schemas.microsoft.com/office/powerpoint/2010/main" val="1289176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Running an application in Kubernetes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59</a:t>
            </a:fld>
            <a:endParaRPr lang="en-GB"/>
          </a:p>
        </p:txBody>
      </p:sp>
      <p:sp>
        <p:nvSpPr>
          <p:cNvPr id="4" name="Označba mesta besedila 3"/>
          <p:cNvSpPr>
            <a:spLocks noGrp="1"/>
          </p:cNvSpPr>
          <p:nvPr>
            <p:ph type="body" sz="quarter" idx="13"/>
          </p:nvPr>
        </p:nvSpPr>
        <p:spPr/>
        <p:txBody>
          <a:bodyPr/>
          <a:lstStyle/>
          <a:p>
            <a:pPr marL="457200" indent="-457200">
              <a:buFont typeface="+mj-lt"/>
              <a:buAutoNum type="arabicPeriod"/>
            </a:pPr>
            <a:r>
              <a:rPr lang="en-US" dirty="0"/>
              <a:t>package the application up into one or more container images</a:t>
            </a:r>
          </a:p>
          <a:p>
            <a:pPr marL="457200" indent="-457200">
              <a:buFont typeface="+mj-lt"/>
              <a:buAutoNum type="arabicPeriod"/>
            </a:pPr>
            <a:r>
              <a:rPr lang="en-US" dirty="0"/>
              <a:t>push those images to an image registry</a:t>
            </a:r>
          </a:p>
          <a:p>
            <a:pPr marL="457200" indent="-457200">
              <a:buFont typeface="+mj-lt"/>
              <a:buAutoNum type="arabicPeriod"/>
            </a:pPr>
            <a:r>
              <a:rPr lang="en-US" dirty="0"/>
              <a:t>post a description of your app to the Kubernetes API server</a:t>
            </a:r>
          </a:p>
          <a:p>
            <a:pPr marL="685800" lvl="1"/>
            <a:r>
              <a:rPr lang="en-US" dirty="0"/>
              <a:t>information such as the container image, how those components are related to each other, and which ones need to be run co-located</a:t>
            </a:r>
          </a:p>
          <a:p>
            <a:pPr marL="400050" indent="-457200">
              <a:buFont typeface="+mj-lt"/>
              <a:buAutoNum type="arabicPeriod"/>
            </a:pPr>
            <a:r>
              <a:rPr lang="en-US" dirty="0"/>
              <a:t>the API server processes your app’s description</a:t>
            </a:r>
          </a:p>
          <a:p>
            <a:pPr marL="400050" indent="-457200">
              <a:buFont typeface="+mj-lt"/>
              <a:buAutoNum type="arabicPeriod"/>
            </a:pPr>
            <a:r>
              <a:rPr lang="en-US" dirty="0"/>
              <a:t>the Scheduler schedules the specified groups of containers onto  the available worker nodes</a:t>
            </a:r>
          </a:p>
          <a:p>
            <a:pPr marL="400050" indent="-457200">
              <a:buFont typeface="+mj-lt"/>
              <a:buAutoNum type="arabicPeriod"/>
            </a:pPr>
            <a:r>
              <a:rPr lang="en-US" dirty="0"/>
              <a:t>the </a:t>
            </a:r>
            <a:r>
              <a:rPr lang="en-US" dirty="0" err="1"/>
              <a:t>Kubelet</a:t>
            </a:r>
            <a:r>
              <a:rPr lang="en-US" dirty="0"/>
              <a:t> on those nodes then instructs the Container Runtime to pull the required container images and run the containers</a:t>
            </a:r>
          </a:p>
        </p:txBody>
      </p:sp>
    </p:spTree>
    <p:extLst>
      <p:ext uri="{BB962C8B-B14F-4D97-AF65-F5344CB8AC3E}">
        <p14:creationId xmlns:p14="http://schemas.microsoft.com/office/powerpoint/2010/main" val="203164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Področja uporabe IKT/IoT </a:t>
            </a:r>
            <a:endParaRPr/>
          </a:p>
        </p:txBody>
      </p:sp>
      <p:sp>
        <p:nvSpPr>
          <p:cNvPr id="286" name="Google Shape;286;p6"/>
          <p:cNvSpPr/>
          <p:nvPr/>
        </p:nvSpPr>
        <p:spPr>
          <a:xfrm>
            <a:off x="691258" y="979714"/>
            <a:ext cx="7587328" cy="68580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2010</a:t>
            </a:r>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Networks, Telecommunications, ICT</a:t>
            </a:r>
            <a:endParaRPr/>
          </a:p>
        </p:txBody>
      </p:sp>
      <p:sp>
        <p:nvSpPr>
          <p:cNvPr id="287" name="Google Shape;287;p6"/>
          <p:cNvSpPr/>
          <p:nvPr/>
        </p:nvSpPr>
        <p:spPr>
          <a:xfrm>
            <a:off x="691258" y="2694231"/>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eHealth and Wellbeing</a:t>
            </a:r>
            <a:endParaRPr/>
          </a:p>
        </p:txBody>
      </p:sp>
      <p:sp>
        <p:nvSpPr>
          <p:cNvPr id="288" name="Google Shape;288;p6"/>
          <p:cNvSpPr/>
          <p:nvPr/>
        </p:nvSpPr>
        <p:spPr>
          <a:xfrm>
            <a:off x="1069522" y="3276616"/>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89" name="Google Shape;289;p6"/>
          <p:cNvSpPr/>
          <p:nvPr/>
        </p:nvSpPr>
        <p:spPr>
          <a:xfrm>
            <a:off x="2688722" y="2667023"/>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Industry 4.0</a:t>
            </a:r>
            <a:endParaRPr/>
          </a:p>
        </p:txBody>
      </p:sp>
      <p:sp>
        <p:nvSpPr>
          <p:cNvPr id="290" name="Google Shape;290;p6"/>
          <p:cNvSpPr/>
          <p:nvPr/>
        </p:nvSpPr>
        <p:spPr>
          <a:xfrm>
            <a:off x="3066986" y="3249408"/>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1" name="Google Shape;291;p6"/>
          <p:cNvSpPr/>
          <p:nvPr/>
        </p:nvSpPr>
        <p:spPr>
          <a:xfrm>
            <a:off x="4767826" y="268063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Public safety</a:t>
            </a:r>
            <a:endParaRPr/>
          </a:p>
        </p:txBody>
      </p:sp>
      <p:sp>
        <p:nvSpPr>
          <p:cNvPr id="292" name="Google Shape;292;p6"/>
          <p:cNvSpPr/>
          <p:nvPr/>
        </p:nvSpPr>
        <p:spPr>
          <a:xfrm>
            <a:off x="5146090" y="3271184"/>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3" name="Google Shape;293;p6"/>
          <p:cNvSpPr/>
          <p:nvPr/>
        </p:nvSpPr>
        <p:spPr>
          <a:xfrm>
            <a:off x="6757126" y="2702411"/>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Innovations</a:t>
            </a:r>
            <a:endParaRPr/>
          </a:p>
        </p:txBody>
      </p:sp>
      <p:sp>
        <p:nvSpPr>
          <p:cNvPr id="294" name="Google Shape;294;p6"/>
          <p:cNvSpPr/>
          <p:nvPr/>
        </p:nvSpPr>
        <p:spPr>
          <a:xfrm>
            <a:off x="7135390" y="3284796"/>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5" name="Google Shape;295;p6"/>
          <p:cNvSpPr/>
          <p:nvPr/>
        </p:nvSpPr>
        <p:spPr>
          <a:xfrm>
            <a:off x="704870" y="395693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Transport</a:t>
            </a:r>
            <a:endParaRPr/>
          </a:p>
        </p:txBody>
      </p:sp>
      <p:sp>
        <p:nvSpPr>
          <p:cNvPr id="296" name="Google Shape;296;p6"/>
          <p:cNvSpPr/>
          <p:nvPr/>
        </p:nvSpPr>
        <p:spPr>
          <a:xfrm>
            <a:off x="1083134" y="4539320"/>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7" name="Google Shape;297;p6"/>
          <p:cNvSpPr/>
          <p:nvPr/>
        </p:nvSpPr>
        <p:spPr>
          <a:xfrm>
            <a:off x="2702334" y="3929727"/>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Education and Training</a:t>
            </a:r>
            <a:endParaRPr/>
          </a:p>
        </p:txBody>
      </p:sp>
      <p:sp>
        <p:nvSpPr>
          <p:cNvPr id="298" name="Google Shape;298;p6"/>
          <p:cNvSpPr/>
          <p:nvPr/>
        </p:nvSpPr>
        <p:spPr>
          <a:xfrm>
            <a:off x="3080598" y="4512112"/>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9" name="Google Shape;299;p6"/>
          <p:cNvSpPr/>
          <p:nvPr/>
        </p:nvSpPr>
        <p:spPr>
          <a:xfrm>
            <a:off x="4781438" y="3943339"/>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Energy</a:t>
            </a:r>
            <a:endParaRPr/>
          </a:p>
        </p:txBody>
      </p:sp>
      <p:sp>
        <p:nvSpPr>
          <p:cNvPr id="300" name="Google Shape;300;p6"/>
          <p:cNvSpPr/>
          <p:nvPr/>
        </p:nvSpPr>
        <p:spPr>
          <a:xfrm>
            <a:off x="5159702" y="4533888"/>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301" name="Google Shape;301;p6"/>
          <p:cNvSpPr/>
          <p:nvPr/>
        </p:nvSpPr>
        <p:spPr>
          <a:xfrm>
            <a:off x="6770738" y="396511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Turism</a:t>
            </a:r>
            <a:endParaRPr/>
          </a:p>
        </p:txBody>
      </p:sp>
      <p:sp>
        <p:nvSpPr>
          <p:cNvPr id="302" name="Google Shape;302;p6"/>
          <p:cNvSpPr/>
          <p:nvPr/>
        </p:nvSpPr>
        <p:spPr>
          <a:xfrm>
            <a:off x="7149002" y="4547500"/>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303" name="Google Shape;303;p6"/>
          <p:cNvSpPr/>
          <p:nvPr/>
        </p:nvSpPr>
        <p:spPr>
          <a:xfrm>
            <a:off x="2886003" y="1872352"/>
            <a:ext cx="3197837" cy="612322"/>
          </a:xfrm>
          <a:prstGeom prst="downArrow">
            <a:avLst>
              <a:gd name="adj1" fmla="val 50000"/>
              <a:gd name="adj2" fmla="val 50000"/>
            </a:avLst>
          </a:prstGeom>
          <a:solidFill>
            <a:srgbClr val="01AB1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2020</a:t>
            </a:r>
            <a:endParaRPr/>
          </a:p>
        </p:txBody>
      </p:sp>
      <p:sp>
        <p:nvSpPr>
          <p:cNvPr id="304" name="Google Shape;304;p6"/>
          <p:cNvSpPr txBox="1"/>
          <p:nvPr/>
        </p:nvSpPr>
        <p:spPr>
          <a:xfrm>
            <a:off x="114302" y="3151815"/>
            <a:ext cx="76655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dk1"/>
                </a:solidFill>
                <a:latin typeface="Calibri"/>
                <a:ea typeface="Calibri"/>
                <a:cs typeface="Calibri"/>
                <a:sym typeface="Calibri"/>
              </a:rPr>
              <a:t>...</a:t>
            </a:r>
            <a:endParaRPr/>
          </a:p>
        </p:txBody>
      </p:sp>
      <p:sp>
        <p:nvSpPr>
          <p:cNvPr id="305" name="Google Shape;305;p6"/>
          <p:cNvSpPr txBox="1"/>
          <p:nvPr/>
        </p:nvSpPr>
        <p:spPr>
          <a:xfrm>
            <a:off x="8398046" y="3173591"/>
            <a:ext cx="76655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dk1"/>
                </a:solidFill>
                <a:latin typeface="Calibri"/>
                <a:ea typeface="Calibri"/>
                <a:cs typeface="Calibri"/>
                <a:sym typeface="Calibri"/>
              </a:rPr>
              <a:t>...</a:t>
            </a:r>
            <a:endParaRPr/>
          </a:p>
        </p:txBody>
      </p:sp>
      <p:sp>
        <p:nvSpPr>
          <p:cNvPr id="306" name="Google Shape;306;p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a:t>
            </a:fld>
            <a:endParaRPr/>
          </a:p>
        </p:txBody>
      </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60</a:t>
            </a:fld>
            <a:endParaRPr lang="en-GB"/>
          </a:p>
        </p:txBody>
      </p:sp>
      <p:pic>
        <p:nvPicPr>
          <p:cNvPr id="5" name="Slika 4"/>
          <p:cNvPicPr>
            <a:picLocks noChangeAspect="1"/>
          </p:cNvPicPr>
          <p:nvPr/>
        </p:nvPicPr>
        <p:blipFill>
          <a:blip r:embed="rId3"/>
          <a:stretch>
            <a:fillRect/>
          </a:stretch>
        </p:blipFill>
        <p:spPr>
          <a:xfrm>
            <a:off x="2624328" y="391034"/>
            <a:ext cx="6140576" cy="4100517"/>
          </a:xfrm>
          <a:prstGeom prst="rect">
            <a:avLst/>
          </a:prstGeom>
        </p:spPr>
      </p:pic>
      <p:sp>
        <p:nvSpPr>
          <p:cNvPr id="6" name="Pravokotnik 5"/>
          <p:cNvSpPr/>
          <p:nvPr/>
        </p:nvSpPr>
        <p:spPr>
          <a:xfrm>
            <a:off x="3750647" y="4657093"/>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pic>
        <p:nvPicPr>
          <p:cNvPr id="3074" name="Picture 2" descr="Automate Progressive Deployments to Kubernetes with Flagger and Linke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889" y="707420"/>
            <a:ext cx="2605404" cy="386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512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enef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910" y="2460026"/>
            <a:ext cx="4722090" cy="2313826"/>
          </a:xfrm>
          <a:prstGeom prst="rect">
            <a:avLst/>
          </a:prstGeom>
          <a:noFill/>
          <a:extLst>
            <a:ext uri="{909E8E84-426E-40DD-AFC4-6F175D3DCCD1}">
              <a14:hiddenFill xmlns:a14="http://schemas.microsoft.com/office/drawing/2010/main">
                <a:solidFill>
                  <a:srgbClr val="FFFFFF"/>
                </a:solidFill>
              </a14:hiddenFill>
            </a:ext>
          </a:extLst>
        </p:spPr>
      </p:pic>
      <p:sp>
        <p:nvSpPr>
          <p:cNvPr id="2" name="Naslov 1"/>
          <p:cNvSpPr>
            <a:spLocks noGrp="1"/>
          </p:cNvSpPr>
          <p:nvPr>
            <p:ph type="title"/>
          </p:nvPr>
        </p:nvSpPr>
        <p:spPr/>
        <p:txBody>
          <a:bodyPr/>
          <a:lstStyle/>
          <a:p>
            <a:r>
              <a:rPr lang="en-US" dirty="0"/>
              <a:t>Benefits of using Kubernetes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61</a:t>
            </a:fld>
            <a:endParaRPr lang="en-GB"/>
          </a:p>
        </p:txBody>
      </p:sp>
      <p:sp>
        <p:nvSpPr>
          <p:cNvPr id="4" name="Označba mesta besedila 3"/>
          <p:cNvSpPr>
            <a:spLocks noGrp="1"/>
          </p:cNvSpPr>
          <p:nvPr>
            <p:ph type="body" sz="quarter" idx="13"/>
          </p:nvPr>
        </p:nvSpPr>
        <p:spPr/>
        <p:txBody>
          <a:bodyPr/>
          <a:lstStyle/>
          <a:p>
            <a:r>
              <a:rPr lang="en-US" dirty="0"/>
              <a:t>Simplifying application deployment</a:t>
            </a:r>
          </a:p>
          <a:p>
            <a:pPr lvl="1"/>
            <a:r>
              <a:rPr lang="en-US" dirty="0"/>
              <a:t>exposes all its worker nodes as a single deployment platform </a:t>
            </a:r>
          </a:p>
          <a:p>
            <a:r>
              <a:rPr lang="en-US" dirty="0"/>
              <a:t>Achieving better utilization of hardware</a:t>
            </a:r>
          </a:p>
          <a:p>
            <a:r>
              <a:rPr lang="en-US" dirty="0"/>
              <a:t>Health checking and self-healing</a:t>
            </a:r>
          </a:p>
          <a:p>
            <a:r>
              <a:rPr lang="en-US" dirty="0"/>
              <a:t>Automatic scaling</a:t>
            </a:r>
          </a:p>
          <a:p>
            <a:r>
              <a:rPr lang="en-US" dirty="0"/>
              <a:t>Simplifying application development</a:t>
            </a:r>
          </a:p>
        </p:txBody>
      </p:sp>
    </p:spTree>
    <p:extLst>
      <p:ext uri="{BB962C8B-B14F-4D97-AF65-F5344CB8AC3E}">
        <p14:creationId xmlns:p14="http://schemas.microsoft.com/office/powerpoint/2010/main" val="813190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Kubernetes - architecture</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62</a:t>
            </a:fld>
            <a:endParaRPr lang="en-GB"/>
          </a:p>
        </p:txBody>
      </p:sp>
      <p:sp>
        <p:nvSpPr>
          <p:cNvPr id="4" name="Označba mesta besedila 3"/>
          <p:cNvSpPr>
            <a:spLocks noGrp="1"/>
          </p:cNvSpPr>
          <p:nvPr>
            <p:ph type="body" sz="quarter" idx="13"/>
          </p:nvPr>
        </p:nvSpPr>
        <p:spPr>
          <a:xfrm>
            <a:off x="362609" y="1104900"/>
            <a:ext cx="3976201" cy="3958053"/>
          </a:xfrm>
        </p:spPr>
        <p:txBody>
          <a:bodyPr/>
          <a:lstStyle/>
          <a:p>
            <a:r>
              <a:rPr lang="en-US" dirty="0"/>
              <a:t>A Kubernetes cluster is split into two parts:</a:t>
            </a:r>
          </a:p>
          <a:p>
            <a:pPr lvl="1"/>
            <a:r>
              <a:rPr lang="en-US" dirty="0"/>
              <a:t>The Kubernetes Control Plane</a:t>
            </a:r>
          </a:p>
          <a:p>
            <a:pPr lvl="1"/>
            <a:r>
              <a:rPr lang="en-US" dirty="0"/>
              <a:t>The (worker) nodes</a:t>
            </a:r>
          </a:p>
          <a:p>
            <a:r>
              <a:rPr lang="en-US" dirty="0"/>
              <a:t>The </a:t>
            </a:r>
            <a:r>
              <a:rPr lang="en-US" b="1" dirty="0"/>
              <a:t>Control Plane </a:t>
            </a:r>
            <a:r>
              <a:rPr lang="en-US" dirty="0"/>
              <a:t>is what controls and makes the whole cluster function.</a:t>
            </a:r>
          </a:p>
          <a:p>
            <a:r>
              <a:rPr lang="en-US" dirty="0"/>
              <a:t>The task of running your containers is up to the components running on each </a:t>
            </a:r>
            <a:r>
              <a:rPr lang="en-US" b="1" dirty="0"/>
              <a:t>worker node</a:t>
            </a:r>
            <a:r>
              <a:rPr lang="en-US" dirty="0"/>
              <a:t>.</a:t>
            </a:r>
          </a:p>
        </p:txBody>
      </p:sp>
      <p:pic>
        <p:nvPicPr>
          <p:cNvPr id="5" name="Slika 4"/>
          <p:cNvPicPr>
            <a:picLocks noChangeAspect="1"/>
          </p:cNvPicPr>
          <p:nvPr/>
        </p:nvPicPr>
        <p:blipFill>
          <a:blip r:embed="rId2"/>
          <a:stretch>
            <a:fillRect/>
          </a:stretch>
        </p:blipFill>
        <p:spPr>
          <a:xfrm>
            <a:off x="4406904" y="1284052"/>
            <a:ext cx="4663982" cy="3154168"/>
          </a:xfrm>
          <a:prstGeom prst="rect">
            <a:avLst/>
          </a:prstGeom>
        </p:spPr>
      </p:pic>
      <p:sp>
        <p:nvSpPr>
          <p:cNvPr id="6" name="Pravokotnik 5"/>
          <p:cNvSpPr/>
          <p:nvPr/>
        </p:nvSpPr>
        <p:spPr>
          <a:xfrm>
            <a:off x="4566980" y="4389817"/>
            <a:ext cx="4572000" cy="246221"/>
          </a:xfrm>
          <a:prstGeom prst="rect">
            <a:avLst/>
          </a:prstGeom>
        </p:spPr>
        <p:txBody>
          <a:bodyPr>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728585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63</a:t>
            </a:fld>
            <a:endParaRPr lang="en-GB"/>
          </a:p>
        </p:txBody>
      </p:sp>
      <p:sp>
        <p:nvSpPr>
          <p:cNvPr id="6" name="Označba mesta besedila 3"/>
          <p:cNvSpPr>
            <a:spLocks noGrp="1"/>
          </p:cNvSpPr>
          <p:nvPr>
            <p:ph type="body" sz="quarter" idx="13"/>
          </p:nvPr>
        </p:nvSpPr>
        <p:spPr>
          <a:xfrm>
            <a:off x="557956" y="454516"/>
            <a:ext cx="4043227" cy="4613595"/>
          </a:xfrm>
        </p:spPr>
        <p:txBody>
          <a:bodyPr/>
          <a:lstStyle/>
          <a:p>
            <a:pPr marL="0" indent="0">
              <a:buNone/>
            </a:pPr>
            <a:r>
              <a:rPr lang="en-US" b="1" dirty="0"/>
              <a:t>Control Plane Components</a:t>
            </a:r>
          </a:p>
          <a:p>
            <a:r>
              <a:rPr lang="en-US" dirty="0" err="1"/>
              <a:t>etcd</a:t>
            </a:r>
            <a:r>
              <a:rPr lang="en-US" dirty="0"/>
              <a:t> distributed persistent storage (</a:t>
            </a:r>
            <a:r>
              <a:rPr lang="en-US" dirty="0" err="1"/>
              <a:t>etcd</a:t>
            </a:r>
            <a:r>
              <a:rPr lang="en-US" dirty="0"/>
              <a:t>)</a:t>
            </a:r>
          </a:p>
          <a:p>
            <a:r>
              <a:rPr lang="en-US" dirty="0"/>
              <a:t>API server (</a:t>
            </a:r>
            <a:r>
              <a:rPr lang="en-US" dirty="0" err="1"/>
              <a:t>kube-apiserver</a:t>
            </a:r>
            <a:r>
              <a:rPr lang="en-US" dirty="0"/>
              <a:t>)</a:t>
            </a:r>
          </a:p>
          <a:p>
            <a:r>
              <a:rPr lang="en-US" dirty="0"/>
              <a:t>Scheduler (</a:t>
            </a:r>
            <a:r>
              <a:rPr lang="en-US" dirty="0" err="1"/>
              <a:t>kube</a:t>
            </a:r>
            <a:r>
              <a:rPr lang="en-US" dirty="0"/>
              <a:t>-scheduler)</a:t>
            </a:r>
          </a:p>
          <a:p>
            <a:r>
              <a:rPr lang="en-US" dirty="0"/>
              <a:t>Controller Manager (</a:t>
            </a:r>
            <a:r>
              <a:rPr lang="en-US" dirty="0" err="1"/>
              <a:t>kube</a:t>
            </a:r>
            <a:r>
              <a:rPr lang="en-US" dirty="0"/>
              <a:t>-controller-manager)</a:t>
            </a:r>
          </a:p>
          <a:p>
            <a:r>
              <a:rPr lang="en-US" dirty="0"/>
              <a:t>cloud-controller-manager</a:t>
            </a:r>
          </a:p>
        </p:txBody>
      </p:sp>
      <p:sp>
        <p:nvSpPr>
          <p:cNvPr id="7" name="Označba mesta besedila 3"/>
          <p:cNvSpPr txBox="1">
            <a:spLocks/>
          </p:cNvSpPr>
          <p:nvPr/>
        </p:nvSpPr>
        <p:spPr>
          <a:xfrm>
            <a:off x="4795737" y="454516"/>
            <a:ext cx="3910519" cy="46135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Worker Node Components</a:t>
            </a:r>
          </a:p>
          <a:p>
            <a:r>
              <a:rPr lang="en-US" dirty="0" err="1"/>
              <a:t>Kubelet</a:t>
            </a:r>
            <a:endParaRPr lang="en-US" dirty="0"/>
          </a:p>
          <a:p>
            <a:r>
              <a:rPr lang="en-US" dirty="0"/>
              <a:t>Kubernetes Service Proxy (</a:t>
            </a:r>
            <a:r>
              <a:rPr lang="en-US" dirty="0" err="1"/>
              <a:t>kube</a:t>
            </a:r>
            <a:r>
              <a:rPr lang="en-US" dirty="0"/>
              <a:t>-proxy)</a:t>
            </a:r>
          </a:p>
          <a:p>
            <a:r>
              <a:rPr lang="en-US" dirty="0"/>
              <a:t>Container Runtime (Docker, </a:t>
            </a:r>
            <a:r>
              <a:rPr lang="en-US" dirty="0" err="1"/>
              <a:t>rkt</a:t>
            </a:r>
            <a:r>
              <a:rPr lang="en-US" dirty="0"/>
              <a:t>, or others)</a:t>
            </a:r>
          </a:p>
          <a:p>
            <a:endParaRPr lang="en-US" b="1" dirty="0"/>
          </a:p>
        </p:txBody>
      </p:sp>
      <p:sp>
        <p:nvSpPr>
          <p:cNvPr id="5" name="Označba mesta besedila 3"/>
          <p:cNvSpPr txBox="1">
            <a:spLocks/>
          </p:cNvSpPr>
          <p:nvPr/>
        </p:nvSpPr>
        <p:spPr>
          <a:xfrm>
            <a:off x="4698460" y="2649973"/>
            <a:ext cx="4105072" cy="27391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t>Add-on Components</a:t>
            </a:r>
          </a:p>
          <a:p>
            <a:r>
              <a:rPr lang="en-US" dirty="0"/>
              <a:t>DNS</a:t>
            </a:r>
          </a:p>
          <a:p>
            <a:r>
              <a:rPr lang="en-US" dirty="0"/>
              <a:t>Web UI (Dashboard)</a:t>
            </a:r>
          </a:p>
          <a:p>
            <a:r>
              <a:rPr lang="en-US" dirty="0"/>
              <a:t>Container Resource Monitoring</a:t>
            </a:r>
          </a:p>
          <a:p>
            <a:r>
              <a:rPr lang="en-US" dirty="0"/>
              <a:t>Cluster-level Logging</a:t>
            </a:r>
          </a:p>
          <a:p>
            <a:r>
              <a:rPr lang="en-US" dirty="0"/>
              <a:t>An Ingress controller</a:t>
            </a:r>
          </a:p>
          <a:p>
            <a:endParaRPr lang="en-US" dirty="0"/>
          </a:p>
        </p:txBody>
      </p:sp>
    </p:spTree>
    <p:extLst>
      <p:ext uri="{BB962C8B-B14F-4D97-AF65-F5344CB8AC3E}">
        <p14:creationId xmlns:p14="http://schemas.microsoft.com/office/powerpoint/2010/main" val="3045679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Kubernetes Components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64</a:t>
            </a:fld>
            <a:endParaRPr lang="en-GB"/>
          </a:p>
        </p:txBody>
      </p:sp>
      <p:sp>
        <p:nvSpPr>
          <p:cNvPr id="4" name="Označba mesta besedila 3"/>
          <p:cNvSpPr>
            <a:spLocks noGrp="1"/>
          </p:cNvSpPr>
          <p:nvPr>
            <p:ph type="body" sz="quarter" idx="13"/>
          </p:nvPr>
        </p:nvSpPr>
        <p:spPr>
          <a:xfrm>
            <a:off x="362609" y="1104900"/>
            <a:ext cx="8431195" cy="4115859"/>
          </a:xfrm>
        </p:spPr>
        <p:txBody>
          <a:bodyPr/>
          <a:lstStyle/>
          <a:p>
            <a:r>
              <a:rPr lang="en-US" dirty="0"/>
              <a:t>A Kubernetes cluster consists of a set of worker machines, called </a:t>
            </a:r>
            <a:r>
              <a:rPr lang="en-US" dirty="0">
                <a:hlinkClick r:id="rId2"/>
              </a:rPr>
              <a:t>nodes</a:t>
            </a:r>
            <a:r>
              <a:rPr lang="en-US" dirty="0"/>
              <a:t>, that run containerized applications. Every cluster has at least one worker node.</a:t>
            </a:r>
          </a:p>
          <a:p>
            <a:r>
              <a:rPr lang="en-US" dirty="0"/>
              <a:t>In production environments, the control plane usually runs across multiple computers and a cluster usually runs multiple nodes, providing fault-tolerance and high availability.</a:t>
            </a:r>
          </a:p>
          <a:p>
            <a:r>
              <a:rPr lang="en-US" dirty="0"/>
              <a:t>The previously mentioned components all run as individual processes.</a:t>
            </a:r>
          </a:p>
          <a:p>
            <a:r>
              <a:rPr lang="en-US" dirty="0"/>
              <a:t>To get all the features Kubernetes provides, all these components need to be running.</a:t>
            </a:r>
          </a:p>
          <a:p>
            <a:endParaRPr lang="en-US" dirty="0"/>
          </a:p>
        </p:txBody>
      </p:sp>
    </p:spTree>
    <p:extLst>
      <p:ext uri="{BB962C8B-B14F-4D97-AF65-F5344CB8AC3E}">
        <p14:creationId xmlns:p14="http://schemas.microsoft.com/office/powerpoint/2010/main" val="22308959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65</a:t>
            </a:fld>
            <a:endParaRPr lang="en-GB"/>
          </a:p>
        </p:txBody>
      </p:sp>
      <p:pic>
        <p:nvPicPr>
          <p:cNvPr id="5" name="Slika 4"/>
          <p:cNvPicPr>
            <a:picLocks noChangeAspect="1"/>
          </p:cNvPicPr>
          <p:nvPr/>
        </p:nvPicPr>
        <p:blipFill>
          <a:blip r:embed="rId2"/>
          <a:stretch>
            <a:fillRect/>
          </a:stretch>
        </p:blipFill>
        <p:spPr>
          <a:xfrm>
            <a:off x="461526" y="593723"/>
            <a:ext cx="8405427" cy="4075889"/>
          </a:xfrm>
          <a:prstGeom prst="rect">
            <a:avLst/>
          </a:prstGeom>
        </p:spPr>
      </p:pic>
      <p:sp>
        <p:nvSpPr>
          <p:cNvPr id="6" name="Pravokotnik 5"/>
          <p:cNvSpPr/>
          <p:nvPr/>
        </p:nvSpPr>
        <p:spPr>
          <a:xfrm>
            <a:off x="559182" y="4514644"/>
            <a:ext cx="5277413"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Kubernetes Components (https://kubernetes.io/docs/concepts/overview/components/)</a:t>
            </a:r>
          </a:p>
        </p:txBody>
      </p:sp>
    </p:spTree>
    <p:extLst>
      <p:ext uri="{BB962C8B-B14F-4D97-AF65-F5344CB8AC3E}">
        <p14:creationId xmlns:p14="http://schemas.microsoft.com/office/powerpoint/2010/main" val="39027662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etcd</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66</a:t>
            </a:fld>
            <a:endParaRPr lang="en-GB"/>
          </a:p>
        </p:txBody>
      </p:sp>
      <p:sp>
        <p:nvSpPr>
          <p:cNvPr id="4" name="Označba mesta besedila 3"/>
          <p:cNvSpPr>
            <a:spLocks noGrp="1"/>
          </p:cNvSpPr>
          <p:nvPr>
            <p:ph type="body" sz="quarter" idx="13"/>
          </p:nvPr>
        </p:nvSpPr>
        <p:spPr/>
        <p:txBody>
          <a:bodyPr>
            <a:normAutofit/>
          </a:bodyPr>
          <a:lstStyle/>
          <a:p>
            <a:r>
              <a:rPr lang="en-US" dirty="0"/>
              <a:t>consistent and highly-available key value store used as Kubernetes' backing store for all cluster data</a:t>
            </a:r>
          </a:p>
          <a:p>
            <a:r>
              <a:rPr lang="en-US" dirty="0"/>
              <a:t>you can run more than one </a:t>
            </a:r>
            <a:r>
              <a:rPr lang="en-US" dirty="0" err="1"/>
              <a:t>etcd</a:t>
            </a:r>
            <a:r>
              <a:rPr lang="en-US" dirty="0"/>
              <a:t> instance to provide both high availability</a:t>
            </a:r>
          </a:p>
          <a:p>
            <a:pPr lvl="1"/>
            <a:r>
              <a:rPr lang="en-US" dirty="0"/>
              <a:t>the number of </a:t>
            </a:r>
            <a:r>
              <a:rPr lang="en-US" dirty="0" err="1"/>
              <a:t>etcd</a:t>
            </a:r>
            <a:r>
              <a:rPr lang="en-US" dirty="0"/>
              <a:t> instances should be an odd number</a:t>
            </a:r>
          </a:p>
          <a:p>
            <a:r>
              <a:rPr lang="en-US" dirty="0"/>
              <a:t>the only component that talks to </a:t>
            </a:r>
            <a:r>
              <a:rPr lang="en-US" dirty="0" err="1"/>
              <a:t>etcd</a:t>
            </a:r>
            <a:r>
              <a:rPr lang="en-US" dirty="0"/>
              <a:t> directly is the Kubernetes API server</a:t>
            </a:r>
          </a:p>
          <a:p>
            <a:pPr lvl="1"/>
            <a:r>
              <a:rPr lang="en-US" dirty="0"/>
              <a:t>a more robust optimistic locking system</a:t>
            </a:r>
          </a:p>
          <a:p>
            <a:pPr lvl="1"/>
            <a:r>
              <a:rPr lang="en-US" dirty="0"/>
              <a:t>Validation</a:t>
            </a:r>
          </a:p>
          <a:p>
            <a:pPr lvl="1"/>
            <a:r>
              <a:rPr lang="en-US" dirty="0"/>
              <a:t>much simpler to replace it in the future</a:t>
            </a:r>
          </a:p>
          <a:p>
            <a:r>
              <a:rPr lang="en-US" dirty="0"/>
              <a:t>is the only place Kubernetes stores cluster state and metadata</a:t>
            </a:r>
          </a:p>
          <a:p>
            <a:endParaRPr lang="en-US" dirty="0"/>
          </a:p>
        </p:txBody>
      </p:sp>
      <p:pic>
        <p:nvPicPr>
          <p:cNvPr id="5" name="Slika 4"/>
          <p:cNvPicPr>
            <a:picLocks noChangeAspect="1"/>
          </p:cNvPicPr>
          <p:nvPr/>
        </p:nvPicPr>
        <p:blipFill>
          <a:blip r:embed="rId3"/>
          <a:stretch>
            <a:fillRect/>
          </a:stretch>
        </p:blipFill>
        <p:spPr>
          <a:xfrm>
            <a:off x="6662725" y="0"/>
            <a:ext cx="2481275" cy="990425"/>
          </a:xfrm>
          <a:prstGeom prst="rect">
            <a:avLst/>
          </a:prstGeom>
        </p:spPr>
      </p:pic>
    </p:spTree>
    <p:extLst>
      <p:ext uri="{BB962C8B-B14F-4D97-AF65-F5344CB8AC3E}">
        <p14:creationId xmlns:p14="http://schemas.microsoft.com/office/powerpoint/2010/main" val="2648679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API server (</a:t>
            </a:r>
            <a:r>
              <a:rPr lang="en-US" dirty="0" err="1"/>
              <a:t>kube-apiserver</a:t>
            </a:r>
            <a:r>
              <a:rPr lang="en-US" dirty="0"/>
              <a:t>)</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67</a:t>
            </a:fld>
            <a:endParaRPr lang="en-GB"/>
          </a:p>
        </p:txBody>
      </p:sp>
      <p:sp>
        <p:nvSpPr>
          <p:cNvPr id="4" name="Označba mesta besedila 3"/>
          <p:cNvSpPr>
            <a:spLocks noGrp="1"/>
          </p:cNvSpPr>
          <p:nvPr>
            <p:ph type="body" sz="quarter" idx="13"/>
          </p:nvPr>
        </p:nvSpPr>
        <p:spPr>
          <a:xfrm>
            <a:off x="362609" y="1104900"/>
            <a:ext cx="8118603" cy="4115859"/>
          </a:xfrm>
        </p:spPr>
        <p:txBody>
          <a:bodyPr/>
          <a:lstStyle/>
          <a:p>
            <a:r>
              <a:rPr lang="en-US" dirty="0"/>
              <a:t>a control plane component  that exposes the Kubernetes API</a:t>
            </a:r>
          </a:p>
          <a:p>
            <a:r>
              <a:rPr lang="en-US" dirty="0"/>
              <a:t>API server is the front end for the Kubernetes control plane</a:t>
            </a:r>
          </a:p>
          <a:p>
            <a:r>
              <a:rPr lang="en-US" dirty="0" err="1"/>
              <a:t>kube-apiserver</a:t>
            </a:r>
            <a:r>
              <a:rPr lang="en-US" dirty="0"/>
              <a:t> is designed to </a:t>
            </a:r>
            <a:r>
              <a:rPr lang="en-US" b="1" dirty="0"/>
              <a:t>scale horizontally </a:t>
            </a:r>
            <a:r>
              <a:rPr lang="en-US" dirty="0"/>
              <a:t>(run several instances of </a:t>
            </a:r>
            <a:r>
              <a:rPr lang="en-US" dirty="0" err="1"/>
              <a:t>kube-apiserver</a:t>
            </a:r>
            <a:r>
              <a:rPr lang="en-US" dirty="0"/>
              <a:t> and balance traffic between those instances)</a:t>
            </a:r>
          </a:p>
          <a:p>
            <a:r>
              <a:rPr lang="en-US" dirty="0"/>
              <a:t>Kubernetes system components </a:t>
            </a:r>
            <a:r>
              <a:rPr lang="en-US" b="1" dirty="0"/>
              <a:t>communicate only</a:t>
            </a:r>
            <a:r>
              <a:rPr lang="en-US" dirty="0"/>
              <a:t> with the API server</a:t>
            </a:r>
          </a:p>
          <a:p>
            <a:pPr lvl="1"/>
            <a:r>
              <a:rPr lang="en-US" dirty="0"/>
              <a:t>used by all other components and by clients</a:t>
            </a:r>
          </a:p>
          <a:p>
            <a:r>
              <a:rPr lang="en-US" dirty="0"/>
              <a:t>it provides a CRUD (Create, Read, Update, Delete) interface for querying and modifying the cluster state over a RESTful API</a:t>
            </a:r>
          </a:p>
          <a:p>
            <a:r>
              <a:rPr lang="en-US" dirty="0"/>
              <a:t>performs validation of those objects, so clients can’t store improperly configured objects</a:t>
            </a:r>
          </a:p>
          <a:p>
            <a:endParaRPr lang="en-US" dirty="0"/>
          </a:p>
          <a:p>
            <a:endParaRPr lang="en-US" dirty="0"/>
          </a:p>
        </p:txBody>
      </p:sp>
    </p:spTree>
    <p:extLst>
      <p:ext uri="{BB962C8B-B14F-4D97-AF65-F5344CB8AC3E}">
        <p14:creationId xmlns:p14="http://schemas.microsoft.com/office/powerpoint/2010/main" val="2521406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68</a:t>
            </a:fld>
            <a:endParaRPr lang="en-GB"/>
          </a:p>
        </p:txBody>
      </p:sp>
      <p:sp>
        <p:nvSpPr>
          <p:cNvPr id="4" name="Označba mesta besedila 3"/>
          <p:cNvSpPr>
            <a:spLocks noGrp="1"/>
          </p:cNvSpPr>
          <p:nvPr>
            <p:ph type="body" sz="quarter" idx="13"/>
          </p:nvPr>
        </p:nvSpPr>
        <p:spPr>
          <a:xfrm>
            <a:off x="362609" y="262648"/>
            <a:ext cx="8246370" cy="2889112"/>
          </a:xfrm>
        </p:spPr>
        <p:txBody>
          <a:bodyPr>
            <a:normAutofit fontScale="92500" lnSpcReduction="10000"/>
          </a:bodyPr>
          <a:lstStyle/>
          <a:p>
            <a:r>
              <a:rPr lang="en-US" dirty="0"/>
              <a:t>One of the API server’s clients is the command-line tool </a:t>
            </a:r>
            <a:r>
              <a:rPr lang="en-US" dirty="0" err="1"/>
              <a:t>kubectl</a:t>
            </a:r>
            <a:endParaRPr lang="en-US" dirty="0"/>
          </a:p>
          <a:p>
            <a:pPr lvl="1"/>
            <a:r>
              <a:rPr lang="en-US" dirty="0"/>
              <a:t>creating a resource from a JSON file and make an HTTP POST request</a:t>
            </a:r>
          </a:p>
          <a:p>
            <a:r>
              <a:rPr lang="en-US" b="1" dirty="0"/>
              <a:t>authenticate</a:t>
            </a:r>
            <a:r>
              <a:rPr lang="en-US" dirty="0"/>
              <a:t> the client sending the request (determines who is sending the request)</a:t>
            </a:r>
          </a:p>
          <a:p>
            <a:r>
              <a:rPr lang="en-US" b="1" dirty="0"/>
              <a:t>authorize</a:t>
            </a:r>
            <a:r>
              <a:rPr lang="en-US" dirty="0"/>
              <a:t> whether the authenticated user can perform the requested action on the requested resource</a:t>
            </a:r>
          </a:p>
          <a:p>
            <a:r>
              <a:rPr lang="en-US" dirty="0"/>
              <a:t>validating and/or modifying the resource in the request with </a:t>
            </a:r>
            <a:r>
              <a:rPr lang="en-US" b="1" dirty="0"/>
              <a:t>admission</a:t>
            </a:r>
            <a:r>
              <a:rPr lang="en-US" dirty="0"/>
              <a:t> control plugins</a:t>
            </a:r>
          </a:p>
          <a:p>
            <a:r>
              <a:rPr lang="en-US" dirty="0"/>
              <a:t>API server then </a:t>
            </a:r>
            <a:r>
              <a:rPr lang="en-US" b="1" dirty="0"/>
              <a:t>validates</a:t>
            </a:r>
            <a:r>
              <a:rPr lang="en-US" dirty="0"/>
              <a:t> the object</a:t>
            </a:r>
          </a:p>
          <a:p>
            <a:endParaRPr lang="en-US" dirty="0"/>
          </a:p>
        </p:txBody>
      </p:sp>
      <p:pic>
        <p:nvPicPr>
          <p:cNvPr id="5" name="Slika 4"/>
          <p:cNvPicPr>
            <a:picLocks noChangeAspect="1"/>
          </p:cNvPicPr>
          <p:nvPr/>
        </p:nvPicPr>
        <p:blipFill>
          <a:blip r:embed="rId2"/>
          <a:stretch>
            <a:fillRect/>
          </a:stretch>
        </p:blipFill>
        <p:spPr>
          <a:xfrm>
            <a:off x="1001948" y="3151761"/>
            <a:ext cx="7228687" cy="2068997"/>
          </a:xfrm>
          <a:prstGeom prst="rect">
            <a:avLst/>
          </a:prstGeom>
        </p:spPr>
      </p:pic>
      <p:sp>
        <p:nvSpPr>
          <p:cNvPr id="6" name="Pravokotnik 5"/>
          <p:cNvSpPr/>
          <p:nvPr/>
        </p:nvSpPr>
        <p:spPr>
          <a:xfrm>
            <a:off x="2052535" y="5141260"/>
            <a:ext cx="4572000" cy="246221"/>
          </a:xfrm>
          <a:prstGeom prst="rect">
            <a:avLst/>
          </a:prstGeom>
        </p:spPr>
        <p:txBody>
          <a:bodyPr>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2806219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Scheduler (</a:t>
            </a:r>
            <a:r>
              <a:rPr lang="en-US" dirty="0" err="1"/>
              <a:t>kube</a:t>
            </a:r>
            <a:r>
              <a:rPr lang="en-US" dirty="0"/>
              <a:t>-scheduler)</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69</a:t>
            </a:fld>
            <a:endParaRPr lang="en-GB"/>
          </a:p>
        </p:txBody>
      </p:sp>
      <p:sp>
        <p:nvSpPr>
          <p:cNvPr id="4" name="Označba mesta besedila 3"/>
          <p:cNvSpPr>
            <a:spLocks noGrp="1"/>
          </p:cNvSpPr>
          <p:nvPr>
            <p:ph type="body" sz="quarter" idx="13"/>
          </p:nvPr>
        </p:nvSpPr>
        <p:spPr>
          <a:xfrm>
            <a:off x="362609" y="1104900"/>
            <a:ext cx="8118603" cy="4186947"/>
          </a:xfrm>
        </p:spPr>
        <p:txBody>
          <a:bodyPr>
            <a:normAutofit fontScale="92500"/>
          </a:bodyPr>
          <a:lstStyle/>
          <a:p>
            <a:r>
              <a:rPr lang="en-US" dirty="0"/>
              <a:t>watches for newly created Pods with no assigned node, and selects a node for them to run on</a:t>
            </a:r>
          </a:p>
          <a:p>
            <a:r>
              <a:rPr lang="en-US" dirty="0"/>
              <a:t>the Scheduler doesn’t instruct the selected node -&gt; update the pod definition through the API server -&gt; API server then notifies the </a:t>
            </a:r>
            <a:r>
              <a:rPr lang="en-US" dirty="0" err="1"/>
              <a:t>Kubelet</a:t>
            </a:r>
            <a:endParaRPr lang="en-US" dirty="0"/>
          </a:p>
          <a:p>
            <a:r>
              <a:rPr lang="en-US" dirty="0"/>
              <a:t>you can write your own scheduling component and use that instead</a:t>
            </a:r>
          </a:p>
          <a:p>
            <a:r>
              <a:rPr lang="en-US" dirty="0"/>
              <a:t>Factors taken into account for scheduling decisions include:</a:t>
            </a:r>
          </a:p>
          <a:p>
            <a:pPr lvl="1"/>
            <a:r>
              <a:rPr lang="en-US" dirty="0"/>
              <a:t>individual and collective resource requirements,</a:t>
            </a:r>
          </a:p>
          <a:p>
            <a:pPr lvl="1"/>
            <a:r>
              <a:rPr lang="en-US" dirty="0"/>
              <a:t>hardware/software/policy constraints,</a:t>
            </a:r>
          </a:p>
          <a:p>
            <a:pPr lvl="1"/>
            <a:r>
              <a:rPr lang="en-US" dirty="0"/>
              <a:t>affinity and anti-affinity specifications, </a:t>
            </a:r>
          </a:p>
          <a:p>
            <a:pPr lvl="1"/>
            <a:r>
              <a:rPr lang="en-US" dirty="0"/>
              <a:t>data locality, </a:t>
            </a:r>
          </a:p>
          <a:p>
            <a:pPr lvl="1"/>
            <a:r>
              <a:rPr lang="en-US" dirty="0"/>
              <a:t>inter-workload interference,</a:t>
            </a:r>
          </a:p>
          <a:p>
            <a:pPr lvl="1"/>
            <a:r>
              <a:rPr lang="en-US" dirty="0"/>
              <a:t>deadlines</a:t>
            </a:r>
          </a:p>
        </p:txBody>
      </p:sp>
    </p:spTree>
    <p:extLst>
      <p:ext uri="{BB962C8B-B14F-4D97-AF65-F5344CB8AC3E}">
        <p14:creationId xmlns:p14="http://schemas.microsoft.com/office/powerpoint/2010/main" val="83863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7"/>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Aktivnosti (1)</a:t>
            </a:r>
            <a:endParaRPr/>
          </a:p>
        </p:txBody>
      </p:sp>
      <p:sp>
        <p:nvSpPr>
          <p:cNvPr id="312" name="Google Shape;312;p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a:t>
            </a:fld>
            <a:endParaRPr/>
          </a:p>
        </p:txBody>
      </p:sp>
      <p:sp>
        <p:nvSpPr>
          <p:cNvPr id="313" name="Google Shape;313;p7"/>
          <p:cNvSpPr txBox="1">
            <a:spLocks noGrp="1"/>
          </p:cNvSpPr>
          <p:nvPr>
            <p:ph type="body" idx="1"/>
          </p:nvPr>
        </p:nvSpPr>
        <p:spPr>
          <a:xfrm>
            <a:off x="362609" y="1104900"/>
            <a:ext cx="6737387" cy="4115859"/>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344447"/>
              </a:buClr>
              <a:buSzPts val="2000"/>
              <a:buChar char="•"/>
            </a:pPr>
            <a:r>
              <a:rPr lang="en-US"/>
              <a:t>Usposabljanja za podjetja in organizacije</a:t>
            </a:r>
            <a:endParaRPr/>
          </a:p>
          <a:p>
            <a:pPr marL="742950" lvl="1" indent="-285750" algn="l" rtl="0">
              <a:lnSpc>
                <a:spcPct val="90000"/>
              </a:lnSpc>
              <a:spcBef>
                <a:spcPts val="360"/>
              </a:spcBef>
              <a:spcAft>
                <a:spcPts val="0"/>
              </a:spcAft>
              <a:buClr>
                <a:srgbClr val="344447"/>
              </a:buClr>
              <a:buSzPts val="1800"/>
              <a:buChar char="–"/>
            </a:pPr>
            <a:r>
              <a:rPr lang="en-US" sz="1800"/>
              <a:t>IKT-akademija, IoT-akademija, Digitalna akademija</a:t>
            </a:r>
            <a:endParaRPr/>
          </a:p>
          <a:p>
            <a:pPr marL="742950" lvl="1" indent="-285750" algn="l" rtl="0">
              <a:lnSpc>
                <a:spcPct val="90000"/>
              </a:lnSpc>
              <a:spcBef>
                <a:spcPts val="360"/>
              </a:spcBef>
              <a:spcAft>
                <a:spcPts val="0"/>
              </a:spcAft>
              <a:buClr>
                <a:srgbClr val="344447"/>
              </a:buClr>
              <a:buSzPts val="1800"/>
              <a:buChar char="–"/>
            </a:pPr>
            <a:r>
              <a:rPr lang="en-US"/>
              <a:t>Multimedijsko podprto učenje, E-Cho</a:t>
            </a:r>
            <a:endParaRPr/>
          </a:p>
          <a:p>
            <a:pPr marL="342900" lvl="0" indent="-342900" algn="l" rtl="0">
              <a:spcBef>
                <a:spcPts val="400"/>
              </a:spcBef>
              <a:spcAft>
                <a:spcPts val="0"/>
              </a:spcAft>
              <a:buClr>
                <a:srgbClr val="344447"/>
              </a:buClr>
              <a:buSzPts val="2000"/>
              <a:buChar char="•"/>
            </a:pPr>
            <a:r>
              <a:rPr lang="en-US"/>
              <a:t>Prototipiranje, Makerlab/Openlab/FabLab</a:t>
            </a:r>
            <a:endParaRPr/>
          </a:p>
          <a:p>
            <a:pPr marL="742950" lvl="1" indent="-285750" algn="l" rtl="0">
              <a:spcBef>
                <a:spcPts val="360"/>
              </a:spcBef>
              <a:spcAft>
                <a:spcPts val="0"/>
              </a:spcAft>
              <a:buClr>
                <a:srgbClr val="344447"/>
              </a:buClr>
              <a:buSzPts val="1800"/>
              <a:buChar char="–"/>
            </a:pPr>
            <a:r>
              <a:rPr lang="en-US"/>
              <a:t>Rešitve IKT/IoT za različna področja</a:t>
            </a:r>
            <a:endParaRPr/>
          </a:p>
          <a:p>
            <a:pPr marL="742950" lvl="1" indent="-285750" algn="l" rtl="0">
              <a:spcBef>
                <a:spcPts val="360"/>
              </a:spcBef>
              <a:spcAft>
                <a:spcPts val="0"/>
              </a:spcAft>
              <a:buClr>
                <a:srgbClr val="344447"/>
              </a:buClr>
              <a:buSzPts val="1800"/>
              <a:buChar char="–"/>
            </a:pPr>
            <a:r>
              <a:rPr lang="en-US"/>
              <a:t>AR/VR/360</a:t>
            </a:r>
            <a:r>
              <a:rPr lang="en-US" baseline="30000"/>
              <a:t>o</a:t>
            </a:r>
            <a:r>
              <a:rPr lang="en-US"/>
              <a:t> za športne dogodke in dostopnost</a:t>
            </a:r>
            <a:endParaRPr/>
          </a:p>
          <a:p>
            <a:pPr marL="742950" lvl="1" indent="-285750" algn="l" rtl="0">
              <a:spcBef>
                <a:spcPts val="360"/>
              </a:spcBef>
              <a:spcAft>
                <a:spcPts val="0"/>
              </a:spcAft>
              <a:buClr>
                <a:srgbClr val="344447"/>
              </a:buClr>
              <a:buSzPts val="1800"/>
              <a:buChar char="–"/>
            </a:pPr>
            <a:r>
              <a:rPr lang="en-US"/>
              <a:t>Odprto inoviranje: Pametno ogledalo, Gnezdo, SmartFroc</a:t>
            </a:r>
            <a:endParaRPr/>
          </a:p>
          <a:p>
            <a:pPr marL="342900" lvl="0" indent="-342900" algn="l" rtl="0">
              <a:lnSpc>
                <a:spcPct val="90000"/>
              </a:lnSpc>
              <a:spcBef>
                <a:spcPts val="400"/>
              </a:spcBef>
              <a:spcAft>
                <a:spcPts val="0"/>
              </a:spcAft>
              <a:buClr>
                <a:srgbClr val="344447"/>
              </a:buClr>
              <a:buSzPts val="2000"/>
              <a:buChar char="•"/>
            </a:pPr>
            <a:r>
              <a:rPr lang="en-US"/>
              <a:t>Digitalno inovacijsko stičišče</a:t>
            </a:r>
            <a:endParaRPr/>
          </a:p>
          <a:p>
            <a:pPr marL="342900" lvl="0" indent="-342900" algn="l" rtl="0">
              <a:lnSpc>
                <a:spcPct val="90000"/>
              </a:lnSpc>
              <a:spcBef>
                <a:spcPts val="400"/>
              </a:spcBef>
              <a:spcAft>
                <a:spcPts val="0"/>
              </a:spcAft>
              <a:buClr>
                <a:srgbClr val="344447"/>
              </a:buClr>
              <a:buSzPts val="2000"/>
              <a:buChar char="•"/>
            </a:pPr>
            <a:r>
              <a:rPr lang="en-US"/>
              <a:t>Sodelovanje in povezovanje s študenti</a:t>
            </a:r>
            <a:endParaRPr/>
          </a:p>
          <a:p>
            <a:pPr marL="742950" lvl="1" indent="-171450" algn="l" rtl="0">
              <a:lnSpc>
                <a:spcPct val="90000"/>
              </a:lnSpc>
              <a:spcBef>
                <a:spcPts val="360"/>
              </a:spcBef>
              <a:spcAft>
                <a:spcPts val="0"/>
              </a:spcAft>
              <a:buClr>
                <a:srgbClr val="344447"/>
              </a:buClr>
              <a:buSzPts val="1800"/>
              <a:buNone/>
            </a:pPr>
            <a:endParaRPr/>
          </a:p>
          <a:p>
            <a:pPr marL="342900" lvl="0" indent="-215900" algn="l" rtl="0">
              <a:lnSpc>
                <a:spcPct val="90000"/>
              </a:lnSpc>
              <a:spcBef>
                <a:spcPts val="400"/>
              </a:spcBef>
              <a:spcAft>
                <a:spcPts val="0"/>
              </a:spcAft>
              <a:buClr>
                <a:srgbClr val="344447"/>
              </a:buClr>
              <a:buSzPts val="2000"/>
              <a:buNone/>
            </a:pPr>
            <a:endParaRPr/>
          </a:p>
        </p:txBody>
      </p:sp>
      <p:pic>
        <p:nvPicPr>
          <p:cNvPr id="314" name="Google Shape;314;p7" descr="http://www.ltfe.org/wp-content/themes/LTFEorg/images/logo/ict-academy.png">
            <a:hlinkClick r:id="rId3"/>
          </p:cNvPr>
          <p:cNvPicPr preferRelativeResize="0"/>
          <p:nvPr/>
        </p:nvPicPr>
        <p:blipFill rotWithShape="1">
          <a:blip r:embed="rId4">
            <a:alphaModFix/>
          </a:blip>
          <a:srcRect/>
          <a:stretch/>
        </p:blipFill>
        <p:spPr>
          <a:xfrm>
            <a:off x="1328924" y="4664623"/>
            <a:ext cx="1641944" cy="667041"/>
          </a:xfrm>
          <a:prstGeom prst="rect">
            <a:avLst/>
          </a:prstGeom>
          <a:noFill/>
          <a:ln>
            <a:noFill/>
          </a:ln>
        </p:spPr>
      </p:pic>
      <p:pic>
        <p:nvPicPr>
          <p:cNvPr id="315" name="Google Shape;315;p7" descr="http://www.ltfe.org/wp-content/themes/LTFEorg/images/logo/echo.png">
            <a:hlinkClick r:id="rId5"/>
          </p:cNvPr>
          <p:cNvPicPr preferRelativeResize="0"/>
          <p:nvPr/>
        </p:nvPicPr>
        <p:blipFill rotWithShape="1">
          <a:blip r:embed="rId6">
            <a:alphaModFix/>
          </a:blip>
          <a:srcRect/>
          <a:stretch/>
        </p:blipFill>
        <p:spPr>
          <a:xfrm>
            <a:off x="4090063" y="4766020"/>
            <a:ext cx="1349070" cy="548061"/>
          </a:xfrm>
          <a:prstGeom prst="rect">
            <a:avLst/>
          </a:prstGeom>
          <a:noFill/>
          <a:ln>
            <a:noFill/>
          </a:ln>
        </p:spPr>
      </p:pic>
      <p:pic>
        <p:nvPicPr>
          <p:cNvPr id="316" name="Google Shape;316;p7" descr="http://www.ltfe.org/wp-content/themes/LTFEorg/images/logo/makerlab.png">
            <a:hlinkClick r:id="rId7"/>
          </p:cNvPr>
          <p:cNvPicPr preferRelativeResize="0"/>
          <p:nvPr/>
        </p:nvPicPr>
        <p:blipFill rotWithShape="1">
          <a:blip r:embed="rId8">
            <a:alphaModFix/>
          </a:blip>
          <a:srcRect/>
          <a:stretch/>
        </p:blipFill>
        <p:spPr>
          <a:xfrm>
            <a:off x="4090063" y="4045497"/>
            <a:ext cx="1524000" cy="619126"/>
          </a:xfrm>
          <a:prstGeom prst="rect">
            <a:avLst/>
          </a:prstGeom>
          <a:noFill/>
          <a:ln>
            <a:noFill/>
          </a:ln>
        </p:spPr>
      </p:pic>
      <p:pic>
        <p:nvPicPr>
          <p:cNvPr id="317" name="Google Shape;317;p7" descr="http://www.ltfe.org/wp-content/themes/LTFEorg/images/logo/openlab.png">
            <a:hlinkClick r:id="rId9"/>
          </p:cNvPr>
          <p:cNvPicPr preferRelativeResize="0"/>
          <p:nvPr/>
        </p:nvPicPr>
        <p:blipFill rotWithShape="1">
          <a:blip r:embed="rId10">
            <a:alphaModFix/>
          </a:blip>
          <a:srcRect/>
          <a:stretch/>
        </p:blipFill>
        <p:spPr>
          <a:xfrm>
            <a:off x="1209654" y="4146894"/>
            <a:ext cx="1524000" cy="619126"/>
          </a:xfrm>
          <a:prstGeom prst="rect">
            <a:avLst/>
          </a:prstGeom>
          <a:noFill/>
          <a:ln>
            <a:noFill/>
          </a:ln>
        </p:spPr>
      </p:pic>
      <p:pic>
        <p:nvPicPr>
          <p:cNvPr id="318" name="Google Shape;318;p7" descr="New Digital Innovation Hub: 4P DIH | LTFE LMMFE – Laboratory for ..."/>
          <p:cNvPicPr preferRelativeResize="0"/>
          <p:nvPr/>
        </p:nvPicPr>
        <p:blipFill rotWithShape="1">
          <a:blip r:embed="rId11">
            <a:alphaModFix/>
          </a:blip>
          <a:srcRect/>
          <a:stretch/>
        </p:blipFill>
        <p:spPr>
          <a:xfrm>
            <a:off x="6979054" y="1258191"/>
            <a:ext cx="1636393" cy="1094338"/>
          </a:xfrm>
          <a:prstGeom prst="rect">
            <a:avLst/>
          </a:prstGeom>
          <a:noFill/>
          <a:ln>
            <a:noFill/>
          </a:ln>
        </p:spPr>
      </p:pic>
      <p:pic>
        <p:nvPicPr>
          <p:cNvPr id="319" name="Google Shape;319;p7" descr="Informatizacija procesa obravnave sklepov o izvršbi v Abanki ..."/>
          <p:cNvPicPr preferRelativeResize="0"/>
          <p:nvPr/>
        </p:nvPicPr>
        <p:blipFill rotWithShape="1">
          <a:blip r:embed="rId12">
            <a:alphaModFix/>
          </a:blip>
          <a:srcRect/>
          <a:stretch/>
        </p:blipFill>
        <p:spPr>
          <a:xfrm>
            <a:off x="7264379" y="2656800"/>
            <a:ext cx="1403360" cy="981856"/>
          </a:xfrm>
          <a:prstGeom prst="rect">
            <a:avLst/>
          </a:prstGeom>
          <a:noFill/>
          <a:ln>
            <a:noFill/>
          </a:ln>
        </p:spPr>
      </p:pic>
      <p:pic>
        <p:nvPicPr>
          <p:cNvPr id="320" name="Google Shape;320;p7" descr="Slika:Logotip Cene Štupar - CILJ.png - Wikipedija, prosta ..."/>
          <p:cNvPicPr preferRelativeResize="0"/>
          <p:nvPr/>
        </p:nvPicPr>
        <p:blipFill rotWithShape="1">
          <a:blip r:embed="rId13">
            <a:alphaModFix/>
          </a:blip>
          <a:srcRect/>
          <a:stretch/>
        </p:blipFill>
        <p:spPr>
          <a:xfrm>
            <a:off x="6589781" y="3987563"/>
            <a:ext cx="2025666" cy="67706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70</a:t>
            </a:fld>
            <a:endParaRPr lang="en-GB"/>
          </a:p>
        </p:txBody>
      </p:sp>
      <p:sp>
        <p:nvSpPr>
          <p:cNvPr id="4" name="Označba mesta besedila 3"/>
          <p:cNvSpPr>
            <a:spLocks noGrp="1"/>
          </p:cNvSpPr>
          <p:nvPr>
            <p:ph type="body" sz="quarter" idx="13"/>
          </p:nvPr>
        </p:nvSpPr>
        <p:spPr>
          <a:xfrm>
            <a:off x="362609" y="389107"/>
            <a:ext cx="8118603" cy="2344366"/>
          </a:xfrm>
        </p:spPr>
        <p:txBody>
          <a:bodyPr/>
          <a:lstStyle/>
          <a:p>
            <a:r>
              <a:rPr lang="en-US" b="1" dirty="0"/>
              <a:t>The default scheduling algorithm:</a:t>
            </a:r>
          </a:p>
          <a:p>
            <a:pPr lvl="1"/>
            <a:r>
              <a:rPr lang="en-US" dirty="0"/>
              <a:t>Filtering the list of all nodes to obtain a list of acceptable nodes the pod can be scheduled to</a:t>
            </a:r>
          </a:p>
          <a:p>
            <a:pPr lvl="1"/>
            <a:r>
              <a:rPr lang="en-US" dirty="0"/>
              <a:t>Prioritizing the acceptable nodes and choosing the best one.</a:t>
            </a:r>
          </a:p>
          <a:p>
            <a:pPr lvl="2"/>
            <a:r>
              <a:rPr lang="en-US" dirty="0"/>
              <a:t>If multiple nodes have the highest score, round-robin is used to ensure pods are deployed across all of them evenly.</a:t>
            </a:r>
          </a:p>
        </p:txBody>
      </p:sp>
      <p:pic>
        <p:nvPicPr>
          <p:cNvPr id="5" name="Slika 4"/>
          <p:cNvPicPr>
            <a:picLocks noChangeAspect="1"/>
          </p:cNvPicPr>
          <p:nvPr/>
        </p:nvPicPr>
        <p:blipFill>
          <a:blip r:embed="rId3"/>
          <a:stretch>
            <a:fillRect/>
          </a:stretch>
        </p:blipFill>
        <p:spPr>
          <a:xfrm>
            <a:off x="626619" y="2589426"/>
            <a:ext cx="7969924" cy="2031212"/>
          </a:xfrm>
          <a:prstGeom prst="rect">
            <a:avLst/>
          </a:prstGeom>
        </p:spPr>
      </p:pic>
      <p:sp>
        <p:nvSpPr>
          <p:cNvPr id="6" name="Pravokotnik 5"/>
          <p:cNvSpPr/>
          <p:nvPr/>
        </p:nvSpPr>
        <p:spPr>
          <a:xfrm>
            <a:off x="656167" y="4619460"/>
            <a:ext cx="4572000" cy="246221"/>
          </a:xfrm>
          <a:prstGeom prst="rect">
            <a:avLst/>
          </a:prstGeom>
        </p:spPr>
        <p:txBody>
          <a:bodyPr>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735954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Controller Manager (</a:t>
            </a:r>
            <a:r>
              <a:rPr lang="en-US" dirty="0" err="1"/>
              <a:t>kube</a:t>
            </a:r>
            <a:r>
              <a:rPr lang="en-US" dirty="0"/>
              <a:t>-controller-manager)</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71</a:t>
            </a:fld>
            <a:endParaRPr lang="en-GB"/>
          </a:p>
        </p:txBody>
      </p:sp>
      <p:sp>
        <p:nvSpPr>
          <p:cNvPr id="4" name="Označba mesta besedila 3"/>
          <p:cNvSpPr>
            <a:spLocks noGrp="1"/>
          </p:cNvSpPr>
          <p:nvPr>
            <p:ph type="body" sz="quarter" idx="13"/>
          </p:nvPr>
        </p:nvSpPr>
        <p:spPr>
          <a:xfrm>
            <a:off x="362609" y="1104900"/>
            <a:ext cx="8118603" cy="4420130"/>
          </a:xfrm>
        </p:spPr>
        <p:txBody>
          <a:bodyPr>
            <a:normAutofit fontScale="92500" lnSpcReduction="10000"/>
          </a:bodyPr>
          <a:lstStyle/>
          <a:p>
            <a:r>
              <a:rPr lang="en-US" dirty="0"/>
              <a:t>Control Plane component that runs controller processes.</a:t>
            </a:r>
          </a:p>
          <a:p>
            <a:r>
              <a:rPr lang="en-US" dirty="0"/>
              <a:t>Logically, each controller is a separate process, but to reduce complexity, they are all compiled into a single binary and run in a single process.</a:t>
            </a:r>
          </a:p>
          <a:p>
            <a:r>
              <a:rPr lang="en-US" dirty="0"/>
              <a:t>The list of these controllers includes the:</a:t>
            </a:r>
          </a:p>
          <a:p>
            <a:pPr lvl="1"/>
            <a:r>
              <a:rPr lang="en-US" dirty="0"/>
              <a:t>Replication Manager (a controller for </a:t>
            </a:r>
            <a:r>
              <a:rPr lang="en-US" dirty="0" err="1"/>
              <a:t>ReplicationController</a:t>
            </a:r>
            <a:r>
              <a:rPr lang="en-US" dirty="0"/>
              <a:t> resources)</a:t>
            </a:r>
          </a:p>
          <a:p>
            <a:pPr lvl="1"/>
            <a:r>
              <a:rPr lang="en-US" dirty="0" err="1"/>
              <a:t>ReplicaSet</a:t>
            </a:r>
            <a:r>
              <a:rPr lang="en-US" dirty="0"/>
              <a:t>, </a:t>
            </a:r>
            <a:r>
              <a:rPr lang="en-US" dirty="0" err="1"/>
              <a:t>DaemonSet</a:t>
            </a:r>
            <a:r>
              <a:rPr lang="en-US" dirty="0"/>
              <a:t>, and Job controllers</a:t>
            </a:r>
          </a:p>
          <a:p>
            <a:pPr lvl="1"/>
            <a:r>
              <a:rPr lang="en-US" dirty="0"/>
              <a:t>Deployment controller</a:t>
            </a:r>
          </a:p>
          <a:p>
            <a:pPr lvl="1"/>
            <a:r>
              <a:rPr lang="en-US" dirty="0" err="1"/>
              <a:t>StatefulSet</a:t>
            </a:r>
            <a:r>
              <a:rPr lang="en-US" dirty="0"/>
              <a:t> controller</a:t>
            </a:r>
          </a:p>
          <a:p>
            <a:pPr lvl="1"/>
            <a:r>
              <a:rPr lang="en-US" dirty="0"/>
              <a:t>Node controller</a:t>
            </a:r>
          </a:p>
          <a:p>
            <a:pPr lvl="1"/>
            <a:r>
              <a:rPr lang="en-US" dirty="0"/>
              <a:t>Service controller</a:t>
            </a:r>
          </a:p>
          <a:p>
            <a:pPr lvl="1"/>
            <a:r>
              <a:rPr lang="en-US" dirty="0"/>
              <a:t>Endpoints controller</a:t>
            </a:r>
          </a:p>
          <a:p>
            <a:pPr lvl="1"/>
            <a:r>
              <a:rPr lang="en-US" dirty="0"/>
              <a:t>Namespace controller</a:t>
            </a:r>
          </a:p>
          <a:p>
            <a:pPr lvl="1"/>
            <a:r>
              <a:rPr lang="en-US" dirty="0" err="1"/>
              <a:t>PersistentVolume</a:t>
            </a:r>
            <a:r>
              <a:rPr lang="en-US" dirty="0"/>
              <a:t> controller</a:t>
            </a:r>
          </a:p>
        </p:txBody>
      </p:sp>
    </p:spTree>
    <p:extLst>
      <p:ext uri="{BB962C8B-B14F-4D97-AF65-F5344CB8AC3E}">
        <p14:creationId xmlns:p14="http://schemas.microsoft.com/office/powerpoint/2010/main" val="1938018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72</a:t>
            </a:fld>
            <a:endParaRPr lang="en-GB"/>
          </a:p>
        </p:txBody>
      </p:sp>
      <p:sp>
        <p:nvSpPr>
          <p:cNvPr id="4" name="Označba mesta besedila 3"/>
          <p:cNvSpPr>
            <a:spLocks noGrp="1"/>
          </p:cNvSpPr>
          <p:nvPr>
            <p:ph type="body" sz="quarter" idx="13"/>
          </p:nvPr>
        </p:nvSpPr>
        <p:spPr>
          <a:xfrm>
            <a:off x="362609" y="223736"/>
            <a:ext cx="8118603" cy="4839217"/>
          </a:xfrm>
        </p:spPr>
        <p:txBody>
          <a:bodyPr/>
          <a:lstStyle/>
          <a:p>
            <a:r>
              <a:rPr lang="en-US" dirty="0"/>
              <a:t>there’s a controller for almost every resource you can create</a:t>
            </a:r>
          </a:p>
          <a:p>
            <a:pPr lvl="1"/>
            <a:r>
              <a:rPr lang="en-US" dirty="0"/>
              <a:t>Resources are descriptions of what should be running in the cluster</a:t>
            </a:r>
          </a:p>
          <a:p>
            <a:r>
              <a:rPr lang="en-US" dirty="0"/>
              <a:t>How </a:t>
            </a:r>
            <a:r>
              <a:rPr lang="en-US" dirty="0" err="1"/>
              <a:t>ReplicationController</a:t>
            </a:r>
            <a:r>
              <a:rPr lang="en-US" dirty="0"/>
              <a:t> works?</a:t>
            </a:r>
          </a:p>
          <a:p>
            <a:pPr lvl="1"/>
            <a:r>
              <a:rPr lang="en-US" dirty="0"/>
              <a:t>They watch the API server for changes to resources</a:t>
            </a:r>
          </a:p>
          <a:p>
            <a:pPr lvl="1"/>
            <a:r>
              <a:rPr lang="en-US" dirty="0"/>
              <a:t>each change that may affect the desired replica count or the number of matched pods</a:t>
            </a:r>
          </a:p>
          <a:p>
            <a:pPr lvl="1"/>
            <a:r>
              <a:rPr lang="en-US" dirty="0"/>
              <a:t>Creates new Pod manifests, posts them to the API server</a:t>
            </a:r>
          </a:p>
          <a:p>
            <a:pPr lvl="1"/>
            <a:r>
              <a:rPr lang="en-US" dirty="0"/>
              <a:t>lets the Scheduler and the </a:t>
            </a:r>
            <a:r>
              <a:rPr lang="en-US" dirty="0" err="1"/>
              <a:t>Kubelet</a:t>
            </a:r>
            <a:r>
              <a:rPr lang="en-US" dirty="0"/>
              <a:t> do their job of scheduling and running the pod</a:t>
            </a:r>
          </a:p>
          <a:p>
            <a:r>
              <a:rPr lang="en-US" dirty="0"/>
              <a:t>The Replication Manager performs its work by </a:t>
            </a:r>
            <a:r>
              <a:rPr lang="en-US" b="1" dirty="0"/>
              <a:t>manipulating Pod API objects through the API server</a:t>
            </a:r>
            <a:r>
              <a:rPr lang="en-US" dirty="0"/>
              <a:t>. This is how all controllers operate.</a:t>
            </a:r>
          </a:p>
          <a:p>
            <a:pPr lvl="1"/>
            <a:r>
              <a:rPr lang="en-US" dirty="0"/>
              <a:t>They don’t communicate with the </a:t>
            </a:r>
            <a:r>
              <a:rPr lang="en-US" dirty="0" err="1"/>
              <a:t>Kubelets</a:t>
            </a:r>
            <a:r>
              <a:rPr lang="en-US" dirty="0"/>
              <a:t> directly -&gt; they don’t even know </a:t>
            </a:r>
            <a:r>
              <a:rPr lang="en-US" dirty="0" err="1"/>
              <a:t>Kubelets</a:t>
            </a:r>
            <a:r>
              <a:rPr lang="en-US" dirty="0"/>
              <a:t> exist</a:t>
            </a:r>
          </a:p>
        </p:txBody>
      </p:sp>
    </p:spTree>
    <p:extLst>
      <p:ext uri="{BB962C8B-B14F-4D97-AF65-F5344CB8AC3E}">
        <p14:creationId xmlns:p14="http://schemas.microsoft.com/office/powerpoint/2010/main" val="2025752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cloud-controller-manager</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73</a:t>
            </a:fld>
            <a:endParaRPr lang="en-GB"/>
          </a:p>
        </p:txBody>
      </p:sp>
      <p:sp>
        <p:nvSpPr>
          <p:cNvPr id="4" name="Označba mesta besedila 3"/>
          <p:cNvSpPr>
            <a:spLocks noGrp="1"/>
          </p:cNvSpPr>
          <p:nvPr>
            <p:ph type="body" sz="quarter" idx="13"/>
          </p:nvPr>
        </p:nvSpPr>
        <p:spPr>
          <a:xfrm>
            <a:off x="362609" y="1104900"/>
            <a:ext cx="8118603" cy="4323134"/>
          </a:xfrm>
        </p:spPr>
        <p:txBody>
          <a:bodyPr>
            <a:normAutofit/>
          </a:bodyPr>
          <a:lstStyle/>
          <a:p>
            <a:r>
              <a:rPr lang="en-US" dirty="0"/>
              <a:t>A Kubernetes </a:t>
            </a:r>
            <a:r>
              <a:rPr lang="en-US" dirty="0">
                <a:hlinkClick r:id="rId2"/>
              </a:rPr>
              <a:t>control plane</a:t>
            </a:r>
            <a:r>
              <a:rPr lang="en-US" dirty="0"/>
              <a:t> component that embeds cloud-specific control logic.</a:t>
            </a:r>
          </a:p>
          <a:p>
            <a:r>
              <a:rPr lang="en-US" dirty="0"/>
              <a:t>lets you link your cluster into your cloud provider's API</a:t>
            </a:r>
          </a:p>
          <a:p>
            <a:r>
              <a:rPr lang="en-US" dirty="0"/>
              <a:t>only runs controllers that are specific to your cloud provider</a:t>
            </a:r>
          </a:p>
          <a:p>
            <a:pPr lvl="1"/>
            <a:r>
              <a:rPr lang="en-US" dirty="0"/>
              <a:t>If you are running Kubernetes on your own premises, the cluster </a:t>
            </a:r>
            <a:r>
              <a:rPr lang="en-US" b="1" dirty="0"/>
              <a:t>does not</a:t>
            </a:r>
            <a:r>
              <a:rPr lang="en-US" dirty="0"/>
              <a:t> have a cloud controller manager</a:t>
            </a:r>
          </a:p>
          <a:p>
            <a:r>
              <a:rPr lang="en-US" dirty="0"/>
              <a:t>The following controllers can have cloud provider dependencies:</a:t>
            </a:r>
          </a:p>
          <a:p>
            <a:pPr lvl="1"/>
            <a:r>
              <a:rPr lang="en-US" i="1" dirty="0"/>
              <a:t>Node controller</a:t>
            </a:r>
            <a:r>
              <a:rPr lang="en-US" dirty="0"/>
              <a:t>: For checking the cloud provider to determine if a node has been deleted in the cloud after it stops responding</a:t>
            </a:r>
          </a:p>
          <a:p>
            <a:pPr lvl="1"/>
            <a:r>
              <a:rPr lang="en-US" i="1" dirty="0"/>
              <a:t>Route controller</a:t>
            </a:r>
            <a:r>
              <a:rPr lang="en-US" dirty="0"/>
              <a:t>: For setting up routes in the underlying cloud infrastructure</a:t>
            </a:r>
          </a:p>
          <a:p>
            <a:pPr lvl="1"/>
            <a:r>
              <a:rPr lang="en-US" i="1" dirty="0"/>
              <a:t>Service controller</a:t>
            </a:r>
            <a:r>
              <a:rPr lang="en-US" dirty="0"/>
              <a:t>: For creating, updating and deleting cloud provider load balancers</a:t>
            </a:r>
          </a:p>
          <a:p>
            <a:endParaRPr lang="en-US" dirty="0"/>
          </a:p>
        </p:txBody>
      </p:sp>
    </p:spTree>
    <p:extLst>
      <p:ext uri="{BB962C8B-B14F-4D97-AF65-F5344CB8AC3E}">
        <p14:creationId xmlns:p14="http://schemas.microsoft.com/office/powerpoint/2010/main" val="3032439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355600" y="478947"/>
            <a:ext cx="8229600" cy="625953"/>
          </a:xfrm>
        </p:spPr>
        <p:txBody>
          <a:bodyPr/>
          <a:lstStyle/>
          <a:p>
            <a:r>
              <a:rPr lang="en-US" dirty="0" err="1"/>
              <a:t>Kubelet</a:t>
            </a:r>
            <a:r>
              <a:rPr lang="en-US" dirty="0"/>
              <a:t> </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74</a:t>
            </a:fld>
            <a:endParaRPr lang="en-GB"/>
          </a:p>
        </p:txBody>
      </p:sp>
      <p:sp>
        <p:nvSpPr>
          <p:cNvPr id="4" name="Označba mesta besedila 3"/>
          <p:cNvSpPr>
            <a:spLocks noGrp="1"/>
          </p:cNvSpPr>
          <p:nvPr>
            <p:ph type="body" sz="quarter" idx="13"/>
          </p:nvPr>
        </p:nvSpPr>
        <p:spPr/>
        <p:txBody>
          <a:bodyPr/>
          <a:lstStyle/>
          <a:p>
            <a:r>
              <a:rPr lang="en-US" dirty="0"/>
              <a:t>An agent that runs on each node in the cluster. It makes sure that containers are running in a Pod.</a:t>
            </a:r>
          </a:p>
          <a:p>
            <a:pPr lvl="1"/>
            <a:r>
              <a:rPr lang="en-US" dirty="0"/>
              <a:t>The </a:t>
            </a:r>
            <a:r>
              <a:rPr lang="en-US" dirty="0" err="1"/>
              <a:t>kubelet</a:t>
            </a:r>
            <a:r>
              <a:rPr lang="en-US" dirty="0"/>
              <a:t> doesn't manage containers which were not created by Kubernetes.</a:t>
            </a:r>
          </a:p>
          <a:p>
            <a:r>
              <a:rPr lang="en-US" dirty="0"/>
              <a:t>Run pods based on:</a:t>
            </a:r>
          </a:p>
          <a:p>
            <a:pPr lvl="1"/>
            <a:r>
              <a:rPr lang="en-US" dirty="0"/>
              <a:t>pod manifests from the API server</a:t>
            </a:r>
          </a:p>
          <a:p>
            <a:pPr lvl="1"/>
            <a:r>
              <a:rPr lang="en-US" dirty="0"/>
              <a:t>pod manifest files in a specific local directory</a:t>
            </a:r>
          </a:p>
          <a:p>
            <a:pPr lvl="2"/>
            <a:r>
              <a:rPr lang="en-US" dirty="0"/>
              <a:t>This feature is used to run the containerized versions of the Control Plane components as pods</a:t>
            </a:r>
          </a:p>
        </p:txBody>
      </p:sp>
    </p:spTree>
    <p:extLst>
      <p:ext uri="{BB962C8B-B14F-4D97-AF65-F5344CB8AC3E}">
        <p14:creationId xmlns:p14="http://schemas.microsoft.com/office/powerpoint/2010/main" val="8147637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75</a:t>
            </a:fld>
            <a:endParaRPr lang="en-GB"/>
          </a:p>
        </p:txBody>
      </p:sp>
      <p:pic>
        <p:nvPicPr>
          <p:cNvPr id="5" name="Slika 4"/>
          <p:cNvPicPr>
            <a:picLocks noChangeAspect="1"/>
          </p:cNvPicPr>
          <p:nvPr/>
        </p:nvPicPr>
        <p:blipFill>
          <a:blip r:embed="rId2"/>
          <a:stretch>
            <a:fillRect/>
          </a:stretch>
        </p:blipFill>
        <p:spPr>
          <a:xfrm>
            <a:off x="573933" y="401391"/>
            <a:ext cx="8054572" cy="4272497"/>
          </a:xfrm>
          <a:prstGeom prst="rect">
            <a:avLst/>
          </a:prstGeom>
        </p:spPr>
      </p:pic>
      <p:sp>
        <p:nvSpPr>
          <p:cNvPr id="6" name="Pravokotnik 5"/>
          <p:cNvSpPr/>
          <p:nvPr/>
        </p:nvSpPr>
        <p:spPr>
          <a:xfrm>
            <a:off x="573933" y="4550778"/>
            <a:ext cx="4572000" cy="246221"/>
          </a:xfrm>
          <a:prstGeom prst="rect">
            <a:avLst/>
          </a:prstGeom>
        </p:spPr>
        <p:txBody>
          <a:bodyPr>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69893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76</a:t>
            </a:fld>
            <a:endParaRPr lang="en-GB"/>
          </a:p>
        </p:txBody>
      </p:sp>
      <p:sp>
        <p:nvSpPr>
          <p:cNvPr id="4" name="Označba mesta besedila 3"/>
          <p:cNvSpPr>
            <a:spLocks noGrp="1"/>
          </p:cNvSpPr>
          <p:nvPr>
            <p:ph type="body" sz="quarter" idx="13"/>
          </p:nvPr>
        </p:nvSpPr>
        <p:spPr>
          <a:xfrm>
            <a:off x="362609" y="418289"/>
            <a:ext cx="8118603" cy="4802469"/>
          </a:xfrm>
        </p:spPr>
        <p:txBody>
          <a:bodyPr/>
          <a:lstStyle/>
          <a:p>
            <a:r>
              <a:rPr lang="en-US" b="1" dirty="0"/>
              <a:t>How is </a:t>
            </a:r>
            <a:r>
              <a:rPr lang="en-US" b="1" dirty="0" err="1"/>
              <a:t>kubelet</a:t>
            </a:r>
            <a:r>
              <a:rPr lang="en-US" b="1" dirty="0"/>
              <a:t> working?</a:t>
            </a:r>
          </a:p>
          <a:p>
            <a:pPr lvl="1"/>
            <a:r>
              <a:rPr lang="en-US" dirty="0"/>
              <a:t>initial job is to register the node it’s running on by creating a Node resource in the API server</a:t>
            </a:r>
          </a:p>
          <a:p>
            <a:pPr lvl="1"/>
            <a:r>
              <a:rPr lang="en-US" dirty="0"/>
              <a:t>continuously monitor the API server for Pods that have been scheduled to the node</a:t>
            </a:r>
          </a:p>
          <a:p>
            <a:pPr lvl="1"/>
            <a:r>
              <a:rPr lang="en-US" dirty="0"/>
              <a:t>start the pod’s containers</a:t>
            </a:r>
          </a:p>
          <a:p>
            <a:pPr lvl="2"/>
            <a:r>
              <a:rPr lang="en-US" dirty="0"/>
              <a:t>It does this by telling the configured container runtime to run a container from a specific container image</a:t>
            </a:r>
          </a:p>
          <a:p>
            <a:pPr lvl="1"/>
            <a:r>
              <a:rPr lang="en-US" dirty="0"/>
              <a:t>constantly monitors running containers</a:t>
            </a:r>
          </a:p>
          <a:p>
            <a:pPr lvl="1"/>
            <a:r>
              <a:rPr lang="en-US" dirty="0"/>
              <a:t>reports their status, events, and resource consumption to the API server</a:t>
            </a:r>
          </a:p>
          <a:p>
            <a:pPr lvl="1"/>
            <a:r>
              <a:rPr lang="en-US" dirty="0"/>
              <a:t>runs the container liveness probes, restarting containers when the probes fail</a:t>
            </a:r>
          </a:p>
          <a:p>
            <a:pPr lvl="1"/>
            <a:r>
              <a:rPr lang="en-US" dirty="0"/>
              <a:t>it terminates containers when their Pod is deleted from the API server and notifies the server that the pod has terminated</a:t>
            </a:r>
          </a:p>
        </p:txBody>
      </p:sp>
    </p:spTree>
    <p:extLst>
      <p:ext uri="{BB962C8B-B14F-4D97-AF65-F5344CB8AC3E}">
        <p14:creationId xmlns:p14="http://schemas.microsoft.com/office/powerpoint/2010/main" val="14177982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Kubernetes Service Proxy (</a:t>
            </a:r>
            <a:r>
              <a:rPr lang="en-US" dirty="0" err="1"/>
              <a:t>kube</a:t>
            </a:r>
            <a:r>
              <a:rPr lang="en-US" dirty="0"/>
              <a:t>-proxy)</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77</a:t>
            </a:fld>
            <a:endParaRPr lang="en-GB"/>
          </a:p>
        </p:txBody>
      </p:sp>
      <p:sp>
        <p:nvSpPr>
          <p:cNvPr id="4" name="Označba mesta besedila 3"/>
          <p:cNvSpPr>
            <a:spLocks noGrp="1"/>
          </p:cNvSpPr>
          <p:nvPr>
            <p:ph type="body" sz="quarter" idx="13"/>
          </p:nvPr>
        </p:nvSpPr>
        <p:spPr>
          <a:xfrm>
            <a:off x="362609" y="1104899"/>
            <a:ext cx="8118603" cy="3330913"/>
          </a:xfrm>
        </p:spPr>
        <p:txBody>
          <a:bodyPr>
            <a:normAutofit fontScale="85000" lnSpcReduction="20000"/>
          </a:bodyPr>
          <a:lstStyle/>
          <a:p>
            <a:pPr>
              <a:lnSpc>
                <a:spcPct val="120000"/>
              </a:lnSpc>
            </a:pPr>
            <a:r>
              <a:rPr lang="en-US" dirty="0" err="1"/>
              <a:t>kube</a:t>
            </a:r>
            <a:r>
              <a:rPr lang="en-US" dirty="0"/>
              <a:t>-proxy is a network proxy that runs on each node in your cluster, implementing part of the Kubernetes Service concept.</a:t>
            </a:r>
          </a:p>
          <a:p>
            <a:pPr>
              <a:lnSpc>
                <a:spcPct val="120000"/>
              </a:lnSpc>
            </a:pPr>
            <a:r>
              <a:rPr lang="en-US" dirty="0"/>
              <a:t>Its purpose is to make sure clients can connect to the services you define through the Kubernetes API.</a:t>
            </a:r>
          </a:p>
          <a:p>
            <a:pPr lvl="1">
              <a:lnSpc>
                <a:spcPct val="120000"/>
              </a:lnSpc>
            </a:pPr>
            <a:r>
              <a:rPr lang="en-US" dirty="0"/>
              <a:t>When a service is backed by more than one pod, the proxy performs load balancing across those pods. </a:t>
            </a:r>
          </a:p>
          <a:p>
            <a:pPr>
              <a:lnSpc>
                <a:spcPct val="120000"/>
              </a:lnSpc>
            </a:pPr>
            <a:r>
              <a:rPr lang="en-US" dirty="0"/>
              <a:t>kube-proxy maintains network rules on nodes. These network rules allow network communication to your Pods from network sessions inside or outside of your cluster.</a:t>
            </a:r>
          </a:p>
          <a:p>
            <a:pPr>
              <a:lnSpc>
                <a:spcPct val="120000"/>
              </a:lnSpc>
            </a:pPr>
            <a:r>
              <a:rPr lang="en-US" dirty="0"/>
              <a:t>kube-proxy uses the operating system packet filtering layer if there is one and it's available. Otherwise, kube-proxy forwards the traffic itself.</a:t>
            </a:r>
          </a:p>
        </p:txBody>
      </p:sp>
      <p:pic>
        <p:nvPicPr>
          <p:cNvPr id="5" name="Slika 4"/>
          <p:cNvPicPr>
            <a:picLocks noChangeAspect="1"/>
          </p:cNvPicPr>
          <p:nvPr/>
        </p:nvPicPr>
        <p:blipFill>
          <a:blip r:embed="rId3"/>
          <a:stretch>
            <a:fillRect/>
          </a:stretch>
        </p:blipFill>
        <p:spPr>
          <a:xfrm>
            <a:off x="1935804" y="4232160"/>
            <a:ext cx="4774476" cy="1192252"/>
          </a:xfrm>
          <a:prstGeom prst="rect">
            <a:avLst/>
          </a:prstGeom>
        </p:spPr>
      </p:pic>
      <p:sp>
        <p:nvSpPr>
          <p:cNvPr id="6" name="Pravokotnik 5"/>
          <p:cNvSpPr/>
          <p:nvPr/>
        </p:nvSpPr>
        <p:spPr>
          <a:xfrm>
            <a:off x="2037042" y="5278809"/>
            <a:ext cx="4572000" cy="246221"/>
          </a:xfrm>
          <a:prstGeom prst="rect">
            <a:avLst/>
          </a:prstGeom>
        </p:spPr>
        <p:txBody>
          <a:bodyPr>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527541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Container Runtimes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78</a:t>
            </a:fld>
            <a:endParaRPr lang="en-GB"/>
          </a:p>
        </p:txBody>
      </p:sp>
      <p:sp>
        <p:nvSpPr>
          <p:cNvPr id="4" name="Označba mesta besedila 3"/>
          <p:cNvSpPr>
            <a:spLocks noGrp="1"/>
          </p:cNvSpPr>
          <p:nvPr>
            <p:ph type="body" sz="quarter" idx="13"/>
          </p:nvPr>
        </p:nvSpPr>
        <p:spPr>
          <a:xfrm>
            <a:off x="362609" y="1104900"/>
            <a:ext cx="8118603" cy="4115859"/>
          </a:xfrm>
        </p:spPr>
        <p:txBody>
          <a:bodyPr>
            <a:normAutofit/>
          </a:bodyPr>
          <a:lstStyle/>
          <a:p>
            <a:r>
              <a:rPr lang="en-US" dirty="0"/>
              <a:t>You need to install a </a:t>
            </a:r>
            <a:r>
              <a:rPr lang="en-US" dirty="0">
                <a:hlinkClick r:id="rId3"/>
              </a:rPr>
              <a:t>container runtime</a:t>
            </a:r>
            <a:r>
              <a:rPr lang="en-US" dirty="0"/>
              <a:t> into each node in the cluster so that Pods can run there.</a:t>
            </a:r>
          </a:p>
          <a:p>
            <a:r>
              <a:rPr lang="en-US" dirty="0"/>
              <a:t>The Open Container Initiative (OCI) has successfully standardized the concept of a container and container image in order to guarantee interoperability between runtimes</a:t>
            </a:r>
          </a:p>
          <a:p>
            <a:r>
              <a:rPr lang="en-US" dirty="0"/>
              <a:t>Kubernetes has added a Container Runtime Interface (CRI) to allow container runtimes to be pluggable underneath the Kubernetes orchestration layer</a:t>
            </a:r>
          </a:p>
          <a:p>
            <a:r>
              <a:rPr lang="en-US" dirty="0"/>
              <a:t>Common container runtimes with Kubernetes:</a:t>
            </a:r>
          </a:p>
          <a:p>
            <a:pPr lvl="1"/>
            <a:r>
              <a:rPr lang="en-US" dirty="0" err="1"/>
              <a:t>containerd</a:t>
            </a:r>
            <a:endParaRPr lang="en-US" dirty="0"/>
          </a:p>
          <a:p>
            <a:pPr lvl="1"/>
            <a:r>
              <a:rPr lang="en-US" dirty="0"/>
              <a:t>CRI-O</a:t>
            </a:r>
          </a:p>
          <a:p>
            <a:pPr lvl="1"/>
            <a:r>
              <a:rPr lang="en-US" dirty="0"/>
              <a:t>Docker (deprecated)</a:t>
            </a:r>
          </a:p>
        </p:txBody>
      </p:sp>
    </p:spTree>
    <p:extLst>
      <p:ext uri="{BB962C8B-B14F-4D97-AF65-F5344CB8AC3E}">
        <p14:creationId xmlns:p14="http://schemas.microsoft.com/office/powerpoint/2010/main" val="3856733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K3s - Lightweight Kubernetes</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79</a:t>
            </a:fld>
            <a:endParaRPr lang="en-SI"/>
          </a:p>
        </p:txBody>
      </p:sp>
      <p:sp>
        <p:nvSpPr>
          <p:cNvPr id="4" name="Označba mesta besedila 3"/>
          <p:cNvSpPr>
            <a:spLocks noGrp="1"/>
          </p:cNvSpPr>
          <p:nvPr>
            <p:ph type="body" idx="1"/>
          </p:nvPr>
        </p:nvSpPr>
        <p:spPr>
          <a:xfrm>
            <a:off x="362609" y="1104900"/>
            <a:ext cx="8118600" cy="3958200"/>
          </a:xfrm>
        </p:spPr>
        <p:txBody>
          <a:bodyPr/>
          <a:lstStyle/>
          <a:p>
            <a:r>
              <a:rPr lang="en-US" dirty="0"/>
              <a:t>K3s is a </a:t>
            </a:r>
            <a:r>
              <a:rPr lang="en-US" b="1" dirty="0"/>
              <a:t>fully compliant Kubernetes distribution </a:t>
            </a:r>
            <a:r>
              <a:rPr lang="en-US" dirty="0"/>
              <a:t>with the following enhancements:</a:t>
            </a:r>
          </a:p>
          <a:p>
            <a:pPr lvl="1"/>
            <a:r>
              <a:rPr lang="en-US" dirty="0"/>
              <a:t>Packaged as a single binary (all Kubernetes control plane components is encapsulated in a single binary and process).</a:t>
            </a:r>
          </a:p>
          <a:p>
            <a:pPr lvl="1"/>
            <a:r>
              <a:rPr lang="en-US" dirty="0"/>
              <a:t>Lightweight storage backend.</a:t>
            </a:r>
          </a:p>
          <a:p>
            <a:pPr lvl="1"/>
            <a:r>
              <a:rPr lang="en-US" dirty="0"/>
              <a:t>Wrapped in simple launcher that handles a lot of the complexity of TLS and options.</a:t>
            </a:r>
          </a:p>
          <a:p>
            <a:pPr lvl="1"/>
            <a:r>
              <a:rPr lang="en-US" dirty="0"/>
              <a:t>Secure by default with reasonable defaults for lightweight environments.</a:t>
            </a:r>
          </a:p>
          <a:p>
            <a:pPr lvl="1"/>
            <a:r>
              <a:rPr lang="en-US" dirty="0"/>
              <a:t>Added powerful features: a local storage provider, a service load balancer, a Helm controller, and the </a:t>
            </a:r>
            <a:r>
              <a:rPr lang="en-US" dirty="0" err="1"/>
              <a:t>Traefik</a:t>
            </a:r>
            <a:r>
              <a:rPr lang="en-US" dirty="0"/>
              <a:t> ingress controller.</a:t>
            </a:r>
            <a:br>
              <a:rPr lang="en-US" dirty="0"/>
            </a:br>
            <a:endParaRPr lang="en-US" dirty="0"/>
          </a:p>
          <a:p>
            <a:pPr lvl="1"/>
            <a:endParaRPr lang="en-US" dirty="0"/>
          </a:p>
        </p:txBody>
      </p:sp>
      <p:pic>
        <p:nvPicPr>
          <p:cNvPr id="5" name="Slika 4"/>
          <p:cNvPicPr>
            <a:picLocks noChangeAspect="1"/>
          </p:cNvPicPr>
          <p:nvPr/>
        </p:nvPicPr>
        <p:blipFill>
          <a:blip r:embed="rId2"/>
          <a:stretch>
            <a:fillRect/>
          </a:stretch>
        </p:blipFill>
        <p:spPr>
          <a:xfrm>
            <a:off x="7226628" y="223729"/>
            <a:ext cx="1773773" cy="723512"/>
          </a:xfrm>
          <a:prstGeom prst="rect">
            <a:avLst/>
          </a:prstGeom>
        </p:spPr>
      </p:pic>
    </p:spTree>
    <p:extLst>
      <p:ext uri="{BB962C8B-B14F-4D97-AF65-F5344CB8AC3E}">
        <p14:creationId xmlns:p14="http://schemas.microsoft.com/office/powerpoint/2010/main" val="1189313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8" descr="AdaHon - FED4FIRE+"/>
          <p:cNvPicPr preferRelativeResize="0"/>
          <p:nvPr/>
        </p:nvPicPr>
        <p:blipFill rotWithShape="1">
          <a:blip r:embed="rId3">
            <a:alphaModFix/>
          </a:blip>
          <a:srcRect/>
          <a:stretch/>
        </p:blipFill>
        <p:spPr>
          <a:xfrm>
            <a:off x="5992905" y="2696001"/>
            <a:ext cx="3233230" cy="1293293"/>
          </a:xfrm>
          <a:prstGeom prst="rect">
            <a:avLst/>
          </a:prstGeom>
          <a:noFill/>
          <a:ln>
            <a:noFill/>
          </a:ln>
        </p:spPr>
      </p:pic>
      <p:pic>
        <p:nvPicPr>
          <p:cNvPr id="326" name="Google Shape;326;p8" descr="Zasebni uporabniki - Telekom Slovenije"/>
          <p:cNvPicPr preferRelativeResize="0"/>
          <p:nvPr/>
        </p:nvPicPr>
        <p:blipFill rotWithShape="1">
          <a:blip r:embed="rId4">
            <a:alphaModFix/>
          </a:blip>
          <a:srcRect/>
          <a:stretch/>
        </p:blipFill>
        <p:spPr>
          <a:xfrm>
            <a:off x="6048747" y="1592578"/>
            <a:ext cx="3080845" cy="1612309"/>
          </a:xfrm>
          <a:prstGeom prst="rect">
            <a:avLst/>
          </a:prstGeom>
          <a:noFill/>
          <a:ln>
            <a:noFill/>
          </a:ln>
        </p:spPr>
      </p:pic>
      <p:sp>
        <p:nvSpPr>
          <p:cNvPr id="327" name="Google Shape;327;p8"/>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Aktivnosti (2)</a:t>
            </a:r>
            <a:endParaRPr/>
          </a:p>
        </p:txBody>
      </p:sp>
      <p:sp>
        <p:nvSpPr>
          <p:cNvPr id="328" name="Google Shape;328;p8"/>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8</a:t>
            </a:fld>
            <a:endParaRPr/>
          </a:p>
        </p:txBody>
      </p:sp>
      <p:sp>
        <p:nvSpPr>
          <p:cNvPr id="329" name="Google Shape;329;p8"/>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Pilotne in demonstracijske rešitve</a:t>
            </a:r>
            <a:endParaRPr/>
          </a:p>
          <a:p>
            <a:pPr marL="742950" lvl="1" indent="-285750" algn="l" rtl="0">
              <a:spcBef>
                <a:spcPts val="360"/>
              </a:spcBef>
              <a:spcAft>
                <a:spcPts val="0"/>
              </a:spcAft>
              <a:buClr>
                <a:srgbClr val="344447"/>
              </a:buClr>
              <a:buSzPts val="1800"/>
              <a:buChar char="–"/>
            </a:pPr>
            <a:r>
              <a:rPr lang="en-US"/>
              <a:t>Rešitve za pametna mesta in vasi</a:t>
            </a:r>
            <a:endParaRPr/>
          </a:p>
          <a:p>
            <a:pPr marL="742950" lvl="1" indent="-285750" algn="l" rtl="0">
              <a:spcBef>
                <a:spcPts val="360"/>
              </a:spcBef>
              <a:spcAft>
                <a:spcPts val="0"/>
              </a:spcAft>
              <a:buClr>
                <a:srgbClr val="344447"/>
              </a:buClr>
              <a:buSzPts val="1800"/>
              <a:buChar char="–"/>
            </a:pPr>
            <a:r>
              <a:rPr lang="en-US"/>
              <a:t>112 aplikacije (4G/5G/VR)</a:t>
            </a:r>
            <a:endParaRPr/>
          </a:p>
          <a:p>
            <a:pPr marL="742950" lvl="1" indent="-285750" algn="l" rtl="0">
              <a:spcBef>
                <a:spcPts val="360"/>
              </a:spcBef>
              <a:spcAft>
                <a:spcPts val="0"/>
              </a:spcAft>
              <a:buClr>
                <a:srgbClr val="344447"/>
              </a:buClr>
              <a:buSzPts val="1800"/>
              <a:buChar char="–"/>
            </a:pPr>
            <a:r>
              <a:rPr lang="en-US"/>
              <a:t>IoT in omrežja za ceste</a:t>
            </a:r>
            <a:endParaRPr/>
          </a:p>
          <a:p>
            <a:pPr marL="742950" lvl="1" indent="-285750" algn="l" rtl="0">
              <a:spcBef>
                <a:spcPts val="360"/>
              </a:spcBef>
              <a:spcAft>
                <a:spcPts val="0"/>
              </a:spcAft>
              <a:buClr>
                <a:srgbClr val="344447"/>
              </a:buClr>
              <a:buSzPts val="1800"/>
              <a:buChar char="–"/>
            </a:pPr>
            <a:r>
              <a:rPr lang="en-US"/>
              <a:t>Blockchain IoT in PoE </a:t>
            </a:r>
            <a:endParaRPr/>
          </a:p>
          <a:p>
            <a:pPr marL="742950" lvl="1" indent="-285750" algn="l" rtl="0">
              <a:spcBef>
                <a:spcPts val="360"/>
              </a:spcBef>
              <a:spcAft>
                <a:spcPts val="0"/>
              </a:spcAft>
              <a:buClr>
                <a:srgbClr val="344447"/>
              </a:buClr>
              <a:buSzPts val="1800"/>
              <a:buChar char="–"/>
            </a:pPr>
            <a:r>
              <a:rPr lang="en-US"/>
              <a:t>Kibernetska varnost; honeypoti ter analitika vdorov</a:t>
            </a:r>
            <a:endParaRPr/>
          </a:p>
          <a:p>
            <a:pPr marL="342900" lvl="0" indent="-342900" algn="l" rtl="0">
              <a:spcBef>
                <a:spcPts val="400"/>
              </a:spcBef>
              <a:spcAft>
                <a:spcPts val="0"/>
              </a:spcAft>
              <a:buClr>
                <a:srgbClr val="344447"/>
              </a:buClr>
              <a:buSzPts val="2000"/>
              <a:buChar char="•"/>
            </a:pPr>
            <a:r>
              <a:rPr lang="en-US"/>
              <a:t>Razvojni projekti</a:t>
            </a:r>
            <a:endParaRPr/>
          </a:p>
          <a:p>
            <a:pPr marL="742950" lvl="1" indent="-285750" algn="l" rtl="0">
              <a:spcBef>
                <a:spcPts val="360"/>
              </a:spcBef>
              <a:spcAft>
                <a:spcPts val="0"/>
              </a:spcAft>
              <a:buClr>
                <a:srgbClr val="344447"/>
              </a:buClr>
              <a:buSzPts val="1800"/>
              <a:buChar char="–"/>
            </a:pPr>
            <a:r>
              <a:rPr lang="en-US"/>
              <a:t>Signalizacije in kontrolna ravnina</a:t>
            </a:r>
            <a:endParaRPr/>
          </a:p>
          <a:p>
            <a:pPr marL="742950" lvl="1" indent="-285750" algn="l" rtl="0">
              <a:spcBef>
                <a:spcPts val="360"/>
              </a:spcBef>
              <a:spcAft>
                <a:spcPts val="0"/>
              </a:spcAft>
              <a:buClr>
                <a:srgbClr val="344447"/>
              </a:buClr>
              <a:buSzPts val="1800"/>
              <a:buChar char="–"/>
            </a:pPr>
            <a:r>
              <a:rPr lang="en-US"/>
              <a:t>Smartgrid komunikacije in IoT</a:t>
            </a:r>
            <a:endParaRPr/>
          </a:p>
          <a:p>
            <a:pPr marL="742950" lvl="1" indent="-285750" algn="l" rtl="0">
              <a:spcBef>
                <a:spcPts val="360"/>
              </a:spcBef>
              <a:spcAft>
                <a:spcPts val="0"/>
              </a:spcAft>
              <a:buClr>
                <a:srgbClr val="344447"/>
              </a:buClr>
              <a:buSzPts val="1800"/>
              <a:buChar char="–"/>
            </a:pPr>
            <a:r>
              <a:rPr lang="en-US"/>
              <a:t>Testiranje omrežij</a:t>
            </a:r>
            <a:endParaRPr/>
          </a:p>
          <a:p>
            <a:pPr marL="742950" lvl="1" indent="-285750" algn="l" rtl="0">
              <a:spcBef>
                <a:spcPts val="360"/>
              </a:spcBef>
              <a:spcAft>
                <a:spcPts val="0"/>
              </a:spcAft>
              <a:buClr>
                <a:srgbClr val="344447"/>
              </a:buClr>
              <a:buSzPts val="1800"/>
              <a:buChar char="–"/>
            </a:pPr>
            <a:r>
              <a:rPr lang="en-US"/>
              <a:t>Vsebine AR/VR, 360</a:t>
            </a:r>
            <a:r>
              <a:rPr lang="en-US" baseline="30000"/>
              <a:t>o </a:t>
            </a:r>
            <a:endParaRPr/>
          </a:p>
          <a:p>
            <a:pPr marL="742950" lvl="1" indent="-171450" algn="l" rtl="0">
              <a:spcBef>
                <a:spcPts val="360"/>
              </a:spcBef>
              <a:spcAft>
                <a:spcPts val="0"/>
              </a:spcAft>
              <a:buClr>
                <a:srgbClr val="344447"/>
              </a:buClr>
              <a:buSzPts val="1800"/>
              <a:buNone/>
            </a:pPr>
            <a:endParaRPr/>
          </a:p>
        </p:txBody>
      </p:sp>
      <p:pic>
        <p:nvPicPr>
          <p:cNvPr id="330" name="Google Shape;330;p8" descr="NEXES"/>
          <p:cNvPicPr preferRelativeResize="0"/>
          <p:nvPr/>
        </p:nvPicPr>
        <p:blipFill rotWithShape="1">
          <a:blip r:embed="rId5">
            <a:alphaModFix/>
          </a:blip>
          <a:srcRect/>
          <a:stretch/>
        </p:blipFill>
        <p:spPr>
          <a:xfrm>
            <a:off x="6079736" y="3648635"/>
            <a:ext cx="136684" cy="70678"/>
          </a:xfrm>
          <a:prstGeom prst="rect">
            <a:avLst/>
          </a:prstGeom>
          <a:noFill/>
          <a:ln>
            <a:noFill/>
          </a:ln>
        </p:spPr>
      </p:pic>
      <p:pic>
        <p:nvPicPr>
          <p:cNvPr id="331" name="Google Shape;331;p8" descr="Rezultat iskanja slik za 112"/>
          <p:cNvPicPr preferRelativeResize="0"/>
          <p:nvPr/>
        </p:nvPicPr>
        <p:blipFill rotWithShape="1">
          <a:blip r:embed="rId6">
            <a:alphaModFix/>
          </a:blip>
          <a:srcRect/>
          <a:stretch/>
        </p:blipFill>
        <p:spPr>
          <a:xfrm>
            <a:off x="7062747" y="290834"/>
            <a:ext cx="596707" cy="596707"/>
          </a:xfrm>
          <a:prstGeom prst="rect">
            <a:avLst/>
          </a:prstGeom>
          <a:noFill/>
          <a:ln>
            <a:noFill/>
          </a:ln>
        </p:spPr>
      </p:pic>
      <p:pic>
        <p:nvPicPr>
          <p:cNvPr id="332" name="Google Shape;332;p8"/>
          <p:cNvPicPr preferRelativeResize="0"/>
          <p:nvPr/>
        </p:nvPicPr>
        <p:blipFill rotWithShape="1">
          <a:blip r:embed="rId7">
            <a:alphaModFix/>
          </a:blip>
          <a:srcRect/>
          <a:stretch/>
        </p:blipFill>
        <p:spPr>
          <a:xfrm>
            <a:off x="6885480" y="4407296"/>
            <a:ext cx="1407381" cy="620746"/>
          </a:xfrm>
          <a:prstGeom prst="rect">
            <a:avLst/>
          </a:prstGeom>
          <a:noFill/>
          <a:ln>
            <a:noFill/>
          </a:ln>
        </p:spPr>
      </p:pic>
      <p:pic>
        <p:nvPicPr>
          <p:cNvPr id="333" name="Google Shape;333;p8"/>
          <p:cNvPicPr preferRelativeResize="0"/>
          <p:nvPr/>
        </p:nvPicPr>
        <p:blipFill rotWithShape="1">
          <a:blip r:embed="rId8">
            <a:alphaModFix/>
          </a:blip>
          <a:srcRect/>
          <a:stretch/>
        </p:blipFill>
        <p:spPr>
          <a:xfrm>
            <a:off x="3676949" y="4717079"/>
            <a:ext cx="1399431" cy="614930"/>
          </a:xfrm>
          <a:prstGeom prst="rect">
            <a:avLst/>
          </a:prstGeom>
          <a:noFill/>
          <a:ln>
            <a:noFill/>
          </a:ln>
        </p:spPr>
      </p:pic>
      <p:pic>
        <p:nvPicPr>
          <p:cNvPr id="334" name="Google Shape;334;p8" descr="Iskratel | Brands of the World™ | Download vector logos and logotypes"/>
          <p:cNvPicPr preferRelativeResize="0"/>
          <p:nvPr/>
        </p:nvPicPr>
        <p:blipFill rotWithShape="1">
          <a:blip r:embed="rId9">
            <a:alphaModFix/>
          </a:blip>
          <a:srcRect/>
          <a:stretch/>
        </p:blipFill>
        <p:spPr>
          <a:xfrm>
            <a:off x="5076380" y="3480408"/>
            <a:ext cx="1661447" cy="1661448"/>
          </a:xfrm>
          <a:prstGeom prst="rect">
            <a:avLst/>
          </a:prstGeom>
          <a:noFill/>
          <a:ln>
            <a:noFill/>
          </a:ln>
        </p:spPr>
      </p:pic>
      <p:pic>
        <p:nvPicPr>
          <p:cNvPr id="335" name="Google Shape;335;p8" descr="5G Varnost"/>
          <p:cNvPicPr preferRelativeResize="0"/>
          <p:nvPr/>
        </p:nvPicPr>
        <p:blipFill rotWithShape="1">
          <a:blip r:embed="rId10">
            <a:alphaModFix/>
          </a:blip>
          <a:srcRect/>
          <a:stretch/>
        </p:blipFill>
        <p:spPr>
          <a:xfrm>
            <a:off x="5076380" y="702724"/>
            <a:ext cx="3855889" cy="104959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Why Use K3s</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80</a:t>
            </a:fld>
            <a:endParaRPr lang="en-SI"/>
          </a:p>
        </p:txBody>
      </p:sp>
      <p:sp>
        <p:nvSpPr>
          <p:cNvPr id="4" name="Označba mesta besedila 3"/>
          <p:cNvSpPr>
            <a:spLocks noGrp="1"/>
          </p:cNvSpPr>
          <p:nvPr>
            <p:ph type="body" idx="1"/>
          </p:nvPr>
        </p:nvSpPr>
        <p:spPr/>
        <p:txBody>
          <a:bodyPr/>
          <a:lstStyle/>
          <a:p>
            <a:r>
              <a:rPr lang="en-US" b="1" dirty="0"/>
              <a:t>Perfect for Edge</a:t>
            </a:r>
          </a:p>
          <a:p>
            <a:pPr lvl="1"/>
            <a:r>
              <a:rPr lang="en-US" dirty="0"/>
              <a:t>highly available, certified Kubernetes distribution designed for production workloads in unattended, resource-constrained, remote locations or inside </a:t>
            </a:r>
            <a:r>
              <a:rPr lang="en-US" dirty="0" err="1"/>
              <a:t>IoT</a:t>
            </a:r>
            <a:r>
              <a:rPr lang="en-US" dirty="0"/>
              <a:t> appliances</a:t>
            </a:r>
          </a:p>
          <a:p>
            <a:r>
              <a:rPr lang="en-US" b="1" dirty="0"/>
              <a:t>Simplified &amp; Secure</a:t>
            </a:r>
          </a:p>
          <a:p>
            <a:pPr lvl="1"/>
            <a:r>
              <a:rPr lang="en-US" dirty="0"/>
              <a:t>K3s is packaged as a single &lt;40MB binary that reduces the dependencies and steps needed to install, run and auto-update a production Kubernetes cluster</a:t>
            </a:r>
          </a:p>
          <a:p>
            <a:r>
              <a:rPr lang="en-US" b="1" dirty="0"/>
              <a:t>Optimized for ARM</a:t>
            </a:r>
          </a:p>
          <a:p>
            <a:pPr lvl="1"/>
            <a:r>
              <a:rPr lang="en-US" dirty="0"/>
              <a:t>Both ARM64 and ARMv7 are supported with binaries and </a:t>
            </a:r>
            <a:r>
              <a:rPr lang="en-US" dirty="0" err="1"/>
              <a:t>multiarch</a:t>
            </a:r>
            <a:r>
              <a:rPr lang="en-US" dirty="0"/>
              <a:t> images available for both (e.g. Raspberry Pi). </a:t>
            </a:r>
          </a:p>
        </p:txBody>
      </p:sp>
    </p:spTree>
    <p:extLst>
      <p:ext uri="{BB962C8B-B14F-4D97-AF65-F5344CB8AC3E}">
        <p14:creationId xmlns:p14="http://schemas.microsoft.com/office/powerpoint/2010/main" val="3275791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Usage</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81</a:t>
            </a:fld>
            <a:endParaRPr lang="en-SI"/>
          </a:p>
        </p:txBody>
      </p:sp>
      <p:sp>
        <p:nvSpPr>
          <p:cNvPr id="4" name="Označba mesta besedila 3"/>
          <p:cNvSpPr>
            <a:spLocks noGrp="1"/>
          </p:cNvSpPr>
          <p:nvPr>
            <p:ph type="body" idx="1"/>
          </p:nvPr>
        </p:nvSpPr>
        <p:spPr/>
        <p:txBody>
          <a:bodyPr/>
          <a:lstStyle/>
          <a:p>
            <a:r>
              <a:rPr lang="en-US" dirty="0"/>
              <a:t>Edge</a:t>
            </a:r>
          </a:p>
          <a:p>
            <a:r>
              <a:rPr lang="en-US" dirty="0" err="1"/>
              <a:t>IoT</a:t>
            </a:r>
            <a:endParaRPr lang="en-US" dirty="0"/>
          </a:p>
          <a:p>
            <a:r>
              <a:rPr lang="en-US" dirty="0"/>
              <a:t>CI</a:t>
            </a:r>
          </a:p>
          <a:p>
            <a:r>
              <a:rPr lang="en-US" dirty="0"/>
              <a:t>Development</a:t>
            </a:r>
          </a:p>
          <a:p>
            <a:r>
              <a:rPr lang="en-US" dirty="0"/>
              <a:t>ARM</a:t>
            </a:r>
          </a:p>
          <a:p>
            <a:r>
              <a:rPr lang="en-US" dirty="0"/>
              <a:t>Embedding K8s</a:t>
            </a:r>
          </a:p>
          <a:p>
            <a:r>
              <a:rPr lang="en-US" dirty="0"/>
              <a:t>Learning</a:t>
            </a:r>
          </a:p>
          <a:p>
            <a:endParaRPr lang="en-US" dirty="0"/>
          </a:p>
        </p:txBody>
      </p:sp>
      <p:pic>
        <p:nvPicPr>
          <p:cNvPr id="1026" name="Picture 2" descr="Using k3s as a CI/CD cluster for building ARM docker images – SUM(te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258" y="279149"/>
            <a:ext cx="1782957" cy="23772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trends in the world of IoT threats | Secure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909" y="3000408"/>
            <a:ext cx="3437820" cy="20626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dge Computing-A cutting edge technology! - Huawei Enterprise Support  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349476"/>
            <a:ext cx="3453676" cy="230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183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Architecture</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82</a:t>
            </a:fld>
            <a:endParaRPr lang="en-SI"/>
          </a:p>
        </p:txBody>
      </p:sp>
      <p:pic>
        <p:nvPicPr>
          <p:cNvPr id="6" name="Slika 5"/>
          <p:cNvPicPr>
            <a:picLocks noChangeAspect="1"/>
          </p:cNvPicPr>
          <p:nvPr/>
        </p:nvPicPr>
        <p:blipFill>
          <a:blip r:embed="rId2"/>
          <a:stretch>
            <a:fillRect/>
          </a:stretch>
        </p:blipFill>
        <p:spPr>
          <a:xfrm>
            <a:off x="866774" y="876220"/>
            <a:ext cx="7573299" cy="4222523"/>
          </a:xfrm>
          <a:prstGeom prst="rect">
            <a:avLst/>
          </a:prstGeom>
        </p:spPr>
      </p:pic>
      <p:sp>
        <p:nvSpPr>
          <p:cNvPr id="7" name="Google Shape;874;g94c9480fe8_1_291"/>
          <p:cNvSpPr txBox="1"/>
          <p:nvPr/>
        </p:nvSpPr>
        <p:spPr>
          <a:xfrm>
            <a:off x="3544950" y="5148693"/>
            <a:ext cx="2998725" cy="224166"/>
          </a:xfrm>
          <a:prstGeom prst="rect">
            <a:avLst/>
          </a:prstGeom>
          <a:noFill/>
          <a:ln>
            <a:noFill/>
          </a:ln>
        </p:spPr>
        <p:txBody>
          <a:bodyPr spcFirstLastPara="1" wrap="square" lIns="91425" tIns="45700" rIns="91425" bIns="45700" anchor="t" anchorCtr="0">
            <a:noAutofit/>
          </a:bodyPr>
          <a:lstStyle/>
          <a:p>
            <a:pPr lvl="0"/>
            <a:r>
              <a:rPr lang="en-US" sz="800" dirty="0" err="1">
                <a:solidFill>
                  <a:srgbClr val="060E18"/>
                </a:solidFill>
                <a:latin typeface="Calibri"/>
                <a:ea typeface="Calibri"/>
                <a:cs typeface="Calibri"/>
                <a:sym typeface="Calibri"/>
              </a:rPr>
              <a:t>Vir</a:t>
            </a:r>
            <a:r>
              <a:rPr lang="en-US" sz="800" dirty="0">
                <a:solidFill>
                  <a:srgbClr val="060E18"/>
                </a:solidFill>
                <a:latin typeface="Calibri"/>
                <a:ea typeface="Calibri"/>
                <a:cs typeface="Calibri"/>
                <a:sym typeface="Calibri"/>
              </a:rPr>
              <a:t>: https://k3s.io/images/how-it-works-k3s.svg</a:t>
            </a:r>
            <a:endParaRPr dirty="0"/>
          </a:p>
        </p:txBody>
      </p:sp>
    </p:spTree>
    <p:extLst>
      <p:ext uri="{BB962C8B-B14F-4D97-AF65-F5344CB8AC3E}">
        <p14:creationId xmlns:p14="http://schemas.microsoft.com/office/powerpoint/2010/main" val="27883276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361615" y="460280"/>
            <a:ext cx="8229600" cy="711295"/>
          </a:xfrm>
        </p:spPr>
        <p:txBody>
          <a:bodyPr/>
          <a:lstStyle/>
          <a:p>
            <a:r>
              <a:rPr lang="en-US" dirty="0"/>
              <a:t>Single-server Setup with an Embedded DB</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83</a:t>
            </a:fld>
            <a:endParaRPr lang="en-SI"/>
          </a:p>
        </p:txBody>
      </p:sp>
      <p:sp>
        <p:nvSpPr>
          <p:cNvPr id="4" name="Označba mesta besedila 3"/>
          <p:cNvSpPr>
            <a:spLocks noGrp="1"/>
          </p:cNvSpPr>
          <p:nvPr>
            <p:ph type="body" idx="1"/>
          </p:nvPr>
        </p:nvSpPr>
        <p:spPr>
          <a:xfrm>
            <a:off x="362609" y="1171576"/>
            <a:ext cx="8118600" cy="3891524"/>
          </a:xfrm>
        </p:spPr>
        <p:txBody>
          <a:bodyPr/>
          <a:lstStyle/>
          <a:p>
            <a:r>
              <a:rPr lang="en-US" dirty="0"/>
              <a:t>A </a:t>
            </a:r>
            <a:r>
              <a:rPr lang="en-US" b="1" dirty="0"/>
              <a:t>server node </a:t>
            </a:r>
            <a:r>
              <a:rPr lang="en-US" dirty="0"/>
              <a:t>is defined as a machine (bare-metal or virtual) running the k3s server command. </a:t>
            </a:r>
          </a:p>
          <a:p>
            <a:r>
              <a:rPr lang="en-US" dirty="0"/>
              <a:t>A </a:t>
            </a:r>
            <a:r>
              <a:rPr lang="en-US" b="1" dirty="0"/>
              <a:t>worker node </a:t>
            </a:r>
            <a:r>
              <a:rPr lang="en-US" dirty="0"/>
              <a:t>is defined as a machine running the k3s agent command.</a:t>
            </a:r>
          </a:p>
          <a:p>
            <a:r>
              <a:rPr lang="en-US" dirty="0"/>
              <a:t>Cluster that has a single-node K3s server with an </a:t>
            </a:r>
            <a:r>
              <a:rPr lang="en-US" b="1" dirty="0"/>
              <a:t>embedded SQLite database</a:t>
            </a:r>
          </a:p>
          <a:p>
            <a:r>
              <a:rPr lang="en-US" dirty="0"/>
              <a:t>Each agent node is registered to the same server node. </a:t>
            </a:r>
          </a:p>
          <a:p>
            <a:r>
              <a:rPr lang="en-US" dirty="0"/>
              <a:t>A K3s user can manipulate Kubernetes resources by calling the K3s API on the server node.</a:t>
            </a:r>
          </a:p>
        </p:txBody>
      </p:sp>
    </p:spTree>
    <p:extLst>
      <p:ext uri="{BB962C8B-B14F-4D97-AF65-F5344CB8AC3E}">
        <p14:creationId xmlns:p14="http://schemas.microsoft.com/office/powerpoint/2010/main" val="40207216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84</a:t>
            </a:fld>
            <a:endParaRPr lang="en-SI"/>
          </a:p>
        </p:txBody>
      </p:sp>
      <p:pic>
        <p:nvPicPr>
          <p:cNvPr id="5" name="Picture 2" descr="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53476"/>
            <a:ext cx="8330238" cy="455664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4;g94c9480fe8_1_291"/>
          <p:cNvSpPr txBox="1"/>
          <p:nvPr/>
        </p:nvSpPr>
        <p:spPr>
          <a:xfrm>
            <a:off x="2381938" y="4702425"/>
            <a:ext cx="6303900" cy="215400"/>
          </a:xfrm>
          <a:prstGeom prst="rect">
            <a:avLst/>
          </a:prstGeom>
          <a:noFill/>
          <a:ln>
            <a:noFill/>
          </a:ln>
        </p:spPr>
        <p:txBody>
          <a:bodyPr spcFirstLastPara="1" wrap="square" lIns="91425" tIns="45700" rIns="91425" bIns="45700" anchor="t" anchorCtr="0">
            <a:noAutofit/>
          </a:bodyPr>
          <a:lstStyle/>
          <a:p>
            <a:pPr lvl="0"/>
            <a:r>
              <a:rPr lang="en-US" sz="800" dirty="0" err="1">
                <a:solidFill>
                  <a:srgbClr val="060E18"/>
                </a:solidFill>
                <a:latin typeface="Calibri"/>
                <a:ea typeface="Calibri"/>
                <a:cs typeface="Calibri"/>
                <a:sym typeface="Calibri"/>
              </a:rPr>
              <a:t>Vir</a:t>
            </a:r>
            <a:r>
              <a:rPr lang="en-US" sz="800" dirty="0">
                <a:solidFill>
                  <a:srgbClr val="060E18"/>
                </a:solidFill>
                <a:latin typeface="Calibri"/>
                <a:ea typeface="Calibri"/>
                <a:cs typeface="Calibri"/>
                <a:sym typeface="Calibri"/>
              </a:rPr>
              <a:t>: https://rancher.com/docs/img/rancher/k3s-architecture-single-server.png</a:t>
            </a:r>
            <a:endParaRPr dirty="0"/>
          </a:p>
        </p:txBody>
      </p:sp>
    </p:spTree>
    <p:extLst>
      <p:ext uri="{BB962C8B-B14F-4D97-AF65-F5344CB8AC3E}">
        <p14:creationId xmlns:p14="http://schemas.microsoft.com/office/powerpoint/2010/main" val="22988818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361615" y="460281"/>
            <a:ext cx="8229600" cy="768444"/>
          </a:xfrm>
        </p:spPr>
        <p:txBody>
          <a:bodyPr/>
          <a:lstStyle/>
          <a:p>
            <a:r>
              <a:rPr lang="en-US" dirty="0"/>
              <a:t>High-Availability K3s Server with an External DB</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85</a:t>
            </a:fld>
            <a:endParaRPr lang="en-SI"/>
          </a:p>
        </p:txBody>
      </p:sp>
      <p:sp>
        <p:nvSpPr>
          <p:cNvPr id="4" name="Označba mesta besedila 3"/>
          <p:cNvSpPr>
            <a:spLocks noGrp="1"/>
          </p:cNvSpPr>
          <p:nvPr>
            <p:ph type="body" idx="1"/>
          </p:nvPr>
        </p:nvSpPr>
        <p:spPr>
          <a:xfrm>
            <a:off x="362609" y="1314450"/>
            <a:ext cx="8118600" cy="3748649"/>
          </a:xfrm>
        </p:spPr>
        <p:txBody>
          <a:bodyPr/>
          <a:lstStyle/>
          <a:p>
            <a:r>
              <a:rPr lang="en-US" dirty="0"/>
              <a:t>Where uptime of the Kubernetes control plane is critical, you can run K3s in an HA configuration.</a:t>
            </a:r>
          </a:p>
          <a:p>
            <a:r>
              <a:rPr lang="en-US" dirty="0"/>
              <a:t>An HA K3s cluster is comprised of:</a:t>
            </a:r>
          </a:p>
          <a:p>
            <a:pPr lvl="1"/>
            <a:r>
              <a:rPr lang="en-US" dirty="0"/>
              <a:t>Two or more </a:t>
            </a:r>
            <a:r>
              <a:rPr lang="en-US" b="1" dirty="0"/>
              <a:t>server nodes</a:t>
            </a:r>
            <a:r>
              <a:rPr lang="en-US" dirty="0"/>
              <a:t> that will serve the Kubernetes API and run other control plane services</a:t>
            </a:r>
          </a:p>
          <a:p>
            <a:pPr lvl="1"/>
            <a:r>
              <a:rPr lang="en-US" dirty="0"/>
              <a:t>An </a:t>
            </a:r>
            <a:r>
              <a:rPr lang="en-US" b="1" dirty="0"/>
              <a:t>external </a:t>
            </a:r>
            <a:r>
              <a:rPr lang="en-US" b="1" dirty="0" err="1"/>
              <a:t>datastore</a:t>
            </a:r>
            <a:r>
              <a:rPr lang="en-US" b="1" dirty="0"/>
              <a:t> </a:t>
            </a:r>
            <a:r>
              <a:rPr lang="en-US" dirty="0"/>
              <a:t>-</a:t>
            </a:r>
            <a:r>
              <a:rPr lang="en-US" b="1" dirty="0"/>
              <a:t> </a:t>
            </a:r>
            <a:r>
              <a:rPr lang="en-US" dirty="0"/>
              <a:t>etcd3, MySQL, </a:t>
            </a:r>
            <a:r>
              <a:rPr lang="en-US" dirty="0" err="1"/>
              <a:t>Postgres</a:t>
            </a:r>
            <a:r>
              <a:rPr lang="en-US" dirty="0"/>
              <a:t> (as opposed to the embedded SQLite </a:t>
            </a:r>
            <a:r>
              <a:rPr lang="en-US" dirty="0" err="1"/>
              <a:t>datastore</a:t>
            </a:r>
            <a:r>
              <a:rPr lang="en-US" dirty="0"/>
              <a:t> used in single-server setups)</a:t>
            </a:r>
          </a:p>
          <a:p>
            <a:pPr lvl="1"/>
            <a:endParaRPr lang="en-US" dirty="0"/>
          </a:p>
        </p:txBody>
      </p:sp>
    </p:spTree>
    <p:extLst>
      <p:ext uri="{BB962C8B-B14F-4D97-AF65-F5344CB8AC3E}">
        <p14:creationId xmlns:p14="http://schemas.microsoft.com/office/powerpoint/2010/main" val="1758577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86</a:t>
            </a:fld>
            <a:endParaRPr lang="en-SI"/>
          </a:p>
        </p:txBody>
      </p:sp>
      <p:pic>
        <p:nvPicPr>
          <p:cNvPr id="5122" name="Picture 2" descr="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466986"/>
            <a:ext cx="8695192" cy="409662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74;g94c9480fe8_1_291"/>
          <p:cNvSpPr txBox="1"/>
          <p:nvPr/>
        </p:nvSpPr>
        <p:spPr>
          <a:xfrm>
            <a:off x="2746892" y="4569085"/>
            <a:ext cx="6303900" cy="215400"/>
          </a:xfrm>
          <a:prstGeom prst="rect">
            <a:avLst/>
          </a:prstGeom>
          <a:noFill/>
          <a:ln>
            <a:noFill/>
          </a:ln>
        </p:spPr>
        <p:txBody>
          <a:bodyPr spcFirstLastPara="1" wrap="square" lIns="91425" tIns="45700" rIns="91425" bIns="45700" anchor="t" anchorCtr="0">
            <a:noAutofit/>
          </a:bodyPr>
          <a:lstStyle/>
          <a:p>
            <a:pPr lvl="0"/>
            <a:r>
              <a:rPr lang="en-US" sz="800" dirty="0" err="1">
                <a:solidFill>
                  <a:srgbClr val="060E18"/>
                </a:solidFill>
                <a:latin typeface="Calibri"/>
                <a:ea typeface="Calibri"/>
                <a:cs typeface="Calibri"/>
                <a:sym typeface="Calibri"/>
              </a:rPr>
              <a:t>Vir</a:t>
            </a:r>
            <a:r>
              <a:rPr lang="en-US" sz="800" dirty="0">
                <a:solidFill>
                  <a:srgbClr val="060E18"/>
                </a:solidFill>
                <a:latin typeface="Calibri"/>
                <a:ea typeface="Calibri"/>
                <a:cs typeface="Calibri"/>
                <a:sym typeface="Calibri"/>
              </a:rPr>
              <a:t>: https://rancher.com/docs/img/rancher/k3s-architecture-ha-server.png</a:t>
            </a:r>
            <a:endParaRPr dirty="0"/>
          </a:p>
        </p:txBody>
      </p:sp>
    </p:spTree>
    <p:extLst>
      <p:ext uri="{BB962C8B-B14F-4D97-AF65-F5344CB8AC3E}">
        <p14:creationId xmlns:p14="http://schemas.microsoft.com/office/powerpoint/2010/main" val="16453631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Installation</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87</a:t>
            </a:fld>
            <a:endParaRPr lang="en-SI"/>
          </a:p>
        </p:txBody>
      </p:sp>
      <p:sp>
        <p:nvSpPr>
          <p:cNvPr id="4" name="Označba mesta besedila 3"/>
          <p:cNvSpPr>
            <a:spLocks noGrp="1"/>
          </p:cNvSpPr>
          <p:nvPr>
            <p:ph type="body" idx="1"/>
          </p:nvPr>
        </p:nvSpPr>
        <p:spPr>
          <a:xfrm>
            <a:off x="203200" y="1104900"/>
            <a:ext cx="8593667" cy="3958200"/>
          </a:xfrm>
        </p:spPr>
        <p:txBody>
          <a:bodyPr/>
          <a:lstStyle/>
          <a:p>
            <a:r>
              <a:rPr lang="en-US" dirty="0"/>
              <a:t>K3s provides an installation script that is a convenient way to install it as a service on </a:t>
            </a:r>
            <a:r>
              <a:rPr lang="en-US" dirty="0" err="1"/>
              <a:t>systemd</a:t>
            </a:r>
            <a:r>
              <a:rPr lang="en-US" dirty="0"/>
              <a:t> or </a:t>
            </a:r>
            <a:r>
              <a:rPr lang="en-US" dirty="0" err="1"/>
              <a:t>openrc</a:t>
            </a:r>
            <a:r>
              <a:rPr lang="en-US" dirty="0"/>
              <a:t> based systems. This script is available at </a:t>
            </a:r>
            <a:r>
              <a:rPr lang="en-US" dirty="0">
                <a:hlinkClick r:id="rId3"/>
              </a:rPr>
              <a:t>https://get.k3s.io</a:t>
            </a:r>
            <a:r>
              <a:rPr lang="en-US" dirty="0"/>
              <a:t>. To install K3s using this method, just run:</a:t>
            </a:r>
          </a:p>
          <a:p>
            <a:pPr lvl="1"/>
            <a:r>
              <a:rPr lang="en-US" b="1" dirty="0"/>
              <a:t>curl -</a:t>
            </a:r>
            <a:r>
              <a:rPr lang="en-US" b="1" dirty="0" err="1"/>
              <a:t>sfL</a:t>
            </a:r>
            <a:r>
              <a:rPr lang="en-US" b="1" dirty="0"/>
              <a:t> https://get.k3s.io | K3S_KUBECONFIG_MODE=644 </a:t>
            </a:r>
            <a:r>
              <a:rPr lang="en-US" b="1" dirty="0" err="1"/>
              <a:t>sh</a:t>
            </a:r>
            <a:r>
              <a:rPr lang="en-US" b="1" dirty="0"/>
              <a:t> -</a:t>
            </a:r>
          </a:p>
          <a:p>
            <a:r>
              <a:rPr lang="en-US" dirty="0"/>
              <a:t>The K3s service will be configured to automatically restart after node reboots or if the process crashes or is killed</a:t>
            </a:r>
          </a:p>
          <a:p>
            <a:r>
              <a:rPr lang="en-US" dirty="0"/>
              <a:t>Additional utilities will be installed, including </a:t>
            </a:r>
            <a:r>
              <a:rPr lang="en-US" b="1" dirty="0" err="1"/>
              <a:t>kubectl</a:t>
            </a:r>
            <a:r>
              <a:rPr lang="en-US" b="1" dirty="0"/>
              <a:t>, </a:t>
            </a:r>
            <a:r>
              <a:rPr lang="en-US" b="1" dirty="0" err="1"/>
              <a:t>crictl</a:t>
            </a:r>
            <a:r>
              <a:rPr lang="en-US" b="1" dirty="0"/>
              <a:t>, </a:t>
            </a:r>
            <a:r>
              <a:rPr lang="en-US" b="1" dirty="0" err="1"/>
              <a:t>ctr</a:t>
            </a:r>
            <a:r>
              <a:rPr lang="en-US" b="1" dirty="0"/>
              <a:t>, k3s-killall.sh, and k3s-uninstall.sh</a:t>
            </a:r>
          </a:p>
          <a:p>
            <a:r>
              <a:rPr lang="en-US" dirty="0"/>
              <a:t>A </a:t>
            </a:r>
            <a:r>
              <a:rPr lang="en-US" dirty="0" err="1"/>
              <a:t>kubeconfig</a:t>
            </a:r>
            <a:r>
              <a:rPr lang="en-US" dirty="0"/>
              <a:t> file will be written to </a:t>
            </a:r>
            <a:r>
              <a:rPr lang="en-US" b="1" dirty="0"/>
              <a:t>/</a:t>
            </a:r>
            <a:r>
              <a:rPr lang="en-US" b="1" dirty="0" err="1"/>
              <a:t>etc</a:t>
            </a:r>
            <a:r>
              <a:rPr lang="en-US" b="1" dirty="0"/>
              <a:t>/rancher/k3s/k3s.yaml </a:t>
            </a:r>
            <a:r>
              <a:rPr lang="en-US" dirty="0"/>
              <a:t>and the </a:t>
            </a:r>
            <a:r>
              <a:rPr lang="en-US" dirty="0" err="1"/>
              <a:t>kubectl</a:t>
            </a:r>
            <a:r>
              <a:rPr lang="en-US" dirty="0"/>
              <a:t> installed by K3s will automatically use it</a:t>
            </a:r>
          </a:p>
        </p:txBody>
      </p:sp>
    </p:spTree>
    <p:extLst>
      <p:ext uri="{BB962C8B-B14F-4D97-AF65-F5344CB8AC3E}">
        <p14:creationId xmlns:p14="http://schemas.microsoft.com/office/powerpoint/2010/main" val="11297977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3" name="Google Shape;863;g96320db41e_0_32"/>
          <p:cNvPicPr preferRelativeResize="0"/>
          <p:nvPr/>
        </p:nvPicPr>
        <p:blipFill>
          <a:blip r:embed="rId3">
            <a:alphaModFix/>
          </a:blip>
          <a:stretch>
            <a:fillRect/>
          </a:stretch>
        </p:blipFill>
        <p:spPr>
          <a:xfrm>
            <a:off x="919639" y="460281"/>
            <a:ext cx="6199151" cy="4508500"/>
          </a:xfrm>
          <a:prstGeom prst="rect">
            <a:avLst/>
          </a:prstGeom>
          <a:noFill/>
          <a:ln>
            <a:noFill/>
          </a:ln>
        </p:spPr>
      </p:pic>
      <p:sp>
        <p:nvSpPr>
          <p:cNvPr id="861" name="Google Shape;861;g96320db41e_0_32"/>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First app</a:t>
            </a:r>
            <a:endParaRPr dirty="0"/>
          </a:p>
        </p:txBody>
      </p:sp>
      <p:sp>
        <p:nvSpPr>
          <p:cNvPr id="862" name="Google Shape;862;g96320db41e_0_32"/>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88</a:t>
            </a:fld>
            <a:endParaRPr/>
          </a:p>
        </p:txBody>
      </p:sp>
      <p:sp>
        <p:nvSpPr>
          <p:cNvPr id="864" name="Google Shape;864;g96320db41e_0_32"/>
          <p:cNvSpPr txBox="1"/>
          <p:nvPr/>
        </p:nvSpPr>
        <p:spPr>
          <a:xfrm>
            <a:off x="2485576" y="4979420"/>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dirty="0" err="1">
                <a:solidFill>
                  <a:schemeClr val="dk1"/>
                </a:solidFill>
                <a:latin typeface="Calibri"/>
                <a:ea typeface="Calibri"/>
                <a:cs typeface="Calibri"/>
                <a:sym typeface="Calibri"/>
              </a:rPr>
              <a:t>Vir</a:t>
            </a:r>
            <a:r>
              <a:rPr lang="en-US" sz="900" dirty="0">
                <a:solidFill>
                  <a:schemeClr val="dk1"/>
                </a:solidFill>
                <a:latin typeface="Calibri"/>
                <a:ea typeface="Calibri"/>
                <a:cs typeface="Calibri"/>
                <a:sym typeface="Calibri"/>
              </a:rPr>
              <a:t>: Marko </a:t>
            </a:r>
            <a:r>
              <a:rPr lang="en-US" sz="900" dirty="0" err="1">
                <a:solidFill>
                  <a:schemeClr val="dk1"/>
                </a:solidFill>
                <a:latin typeface="Calibri"/>
                <a:ea typeface="Calibri"/>
                <a:cs typeface="Calibri"/>
                <a:sym typeface="Calibri"/>
              </a:rPr>
              <a:t>Luksa</a:t>
            </a:r>
            <a:r>
              <a:rPr lang="en-US" sz="900" dirty="0">
                <a:solidFill>
                  <a:schemeClr val="dk1"/>
                </a:solidFill>
                <a:latin typeface="Calibri"/>
                <a:ea typeface="Calibri"/>
                <a:cs typeface="Calibri"/>
                <a:sym typeface="Calibri"/>
              </a:rPr>
              <a:t> - Kubernetes in Action-Manning Publications (2018)</a:t>
            </a:r>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Pods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89</a:t>
            </a:fld>
            <a:endParaRPr lang="en-GB"/>
          </a:p>
        </p:txBody>
      </p:sp>
      <p:sp>
        <p:nvSpPr>
          <p:cNvPr id="4" name="Označba mesta besedila 3"/>
          <p:cNvSpPr>
            <a:spLocks noGrp="1"/>
          </p:cNvSpPr>
          <p:nvPr>
            <p:ph type="body" sz="quarter" idx="13"/>
          </p:nvPr>
        </p:nvSpPr>
        <p:spPr>
          <a:xfrm>
            <a:off x="362609" y="1104901"/>
            <a:ext cx="8118603" cy="2100118"/>
          </a:xfrm>
        </p:spPr>
        <p:txBody>
          <a:bodyPr/>
          <a:lstStyle/>
          <a:p>
            <a:r>
              <a:rPr lang="en-US" dirty="0"/>
              <a:t>Pod is a co-located group of containers and represents the </a:t>
            </a:r>
            <a:r>
              <a:rPr lang="en-US" b="1" dirty="0"/>
              <a:t>basic building block</a:t>
            </a:r>
            <a:r>
              <a:rPr lang="en-US" dirty="0"/>
              <a:t> in Kubernetes.</a:t>
            </a:r>
          </a:p>
          <a:p>
            <a:r>
              <a:rPr lang="en-US" dirty="0"/>
              <a:t>You always deploy and operate on a pod of containers.</a:t>
            </a:r>
          </a:p>
          <a:p>
            <a:pPr lvl="1"/>
            <a:r>
              <a:rPr lang="en-US" dirty="0"/>
              <a:t>it’s common for pods to contain only a single container</a:t>
            </a:r>
          </a:p>
          <a:p>
            <a:r>
              <a:rPr lang="en-US" dirty="0"/>
              <a:t>When a pod does contain multiple containers, all of them are always run on a single worker node</a:t>
            </a:r>
          </a:p>
        </p:txBody>
      </p:sp>
      <p:sp>
        <p:nvSpPr>
          <p:cNvPr id="6" name="Pravokotnik 5"/>
          <p:cNvSpPr/>
          <p:nvPr/>
        </p:nvSpPr>
        <p:spPr>
          <a:xfrm>
            <a:off x="1412503" y="5126673"/>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pic>
        <p:nvPicPr>
          <p:cNvPr id="7" name="Slika 6"/>
          <p:cNvPicPr>
            <a:picLocks noChangeAspect="1"/>
          </p:cNvPicPr>
          <p:nvPr/>
        </p:nvPicPr>
        <p:blipFill>
          <a:blip r:embed="rId2"/>
          <a:stretch>
            <a:fillRect/>
          </a:stretch>
        </p:blipFill>
        <p:spPr>
          <a:xfrm>
            <a:off x="1477818" y="3127693"/>
            <a:ext cx="6460460" cy="2047281"/>
          </a:xfrm>
          <a:prstGeom prst="rect">
            <a:avLst/>
          </a:prstGeom>
        </p:spPr>
      </p:pic>
    </p:spTree>
    <p:extLst>
      <p:ext uri="{BB962C8B-B14F-4D97-AF65-F5344CB8AC3E}">
        <p14:creationId xmlns:p14="http://schemas.microsoft.com/office/powerpoint/2010/main" val="255873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9"/>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www.ict-academy.eu</a:t>
            </a:r>
            <a:endParaRPr/>
          </a:p>
        </p:txBody>
      </p:sp>
      <p:sp>
        <p:nvSpPr>
          <p:cNvPr id="342" name="Google Shape;342;p9"/>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43" name="Google Shape;343;p9"/>
          <p:cNvPicPr preferRelativeResize="0"/>
          <p:nvPr/>
        </p:nvPicPr>
        <p:blipFill rotWithShape="1">
          <a:blip r:embed="rId3">
            <a:alphaModFix/>
          </a:blip>
          <a:srcRect/>
          <a:stretch/>
        </p:blipFill>
        <p:spPr>
          <a:xfrm>
            <a:off x="267039" y="988425"/>
            <a:ext cx="4390130" cy="4428305"/>
          </a:xfrm>
          <a:prstGeom prst="rect">
            <a:avLst/>
          </a:prstGeom>
          <a:noFill/>
          <a:ln>
            <a:noFill/>
          </a:ln>
        </p:spPr>
      </p:pic>
      <p:pic>
        <p:nvPicPr>
          <p:cNvPr id="344" name="Google Shape;344;p9"/>
          <p:cNvPicPr preferRelativeResize="0"/>
          <p:nvPr/>
        </p:nvPicPr>
        <p:blipFill rotWithShape="1">
          <a:blip r:embed="rId4">
            <a:alphaModFix/>
          </a:blip>
          <a:srcRect/>
          <a:stretch/>
        </p:blipFill>
        <p:spPr>
          <a:xfrm>
            <a:off x="4864020" y="988425"/>
            <a:ext cx="3617192" cy="1623590"/>
          </a:xfrm>
          <a:prstGeom prst="rect">
            <a:avLst/>
          </a:prstGeom>
          <a:noFill/>
          <a:ln>
            <a:noFill/>
          </a:ln>
        </p:spPr>
      </p:pic>
      <p:pic>
        <p:nvPicPr>
          <p:cNvPr id="345" name="Google Shape;345;p9"/>
          <p:cNvPicPr preferRelativeResize="0"/>
          <p:nvPr/>
        </p:nvPicPr>
        <p:blipFill rotWithShape="1">
          <a:blip r:embed="rId5">
            <a:alphaModFix/>
          </a:blip>
          <a:srcRect l="26501" t="5927" r="27821" b="6903"/>
          <a:stretch/>
        </p:blipFill>
        <p:spPr>
          <a:xfrm>
            <a:off x="5295094" y="2751934"/>
            <a:ext cx="2755044" cy="2664796"/>
          </a:xfrm>
          <a:prstGeom prst="rect">
            <a:avLst/>
          </a:prstGeom>
          <a:noFill/>
          <a:ln>
            <a:noFill/>
          </a:ln>
          <a:effectLst>
            <a:outerShdw dist="35921" dir="2700000" algn="ctr" rotWithShape="0">
              <a:schemeClr val="lt2"/>
            </a:outerShdw>
          </a:effectLst>
        </p:spPr>
      </p:pic>
      <p:sp>
        <p:nvSpPr>
          <p:cNvPr id="346" name="Google Shape;346;p9"/>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9</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90</a:t>
            </a:fld>
            <a:endParaRPr lang="en-GB"/>
          </a:p>
        </p:txBody>
      </p:sp>
      <p:sp>
        <p:nvSpPr>
          <p:cNvPr id="4" name="Označba mesta besedila 3"/>
          <p:cNvSpPr>
            <a:spLocks noGrp="1"/>
          </p:cNvSpPr>
          <p:nvPr>
            <p:ph type="body" sz="quarter" idx="13"/>
          </p:nvPr>
        </p:nvSpPr>
        <p:spPr>
          <a:xfrm>
            <a:off x="362609" y="378692"/>
            <a:ext cx="8118603" cy="4684262"/>
          </a:xfrm>
        </p:spPr>
        <p:txBody>
          <a:bodyPr/>
          <a:lstStyle/>
          <a:p>
            <a:r>
              <a:rPr lang="en-US" dirty="0"/>
              <a:t>Containers are designed to run only a single process per container</a:t>
            </a:r>
          </a:p>
          <a:p>
            <a:r>
              <a:rPr lang="en-US" dirty="0"/>
              <a:t>You need to run each process in its own container. That’s how Docker and Kubernetes are meant to be used.</a:t>
            </a:r>
          </a:p>
          <a:p>
            <a:r>
              <a:rPr lang="en-US" dirty="0"/>
              <a:t>A pod of containers allows you to run closely related processes together and provide them with (almost) the same environment as if they were all running in a single container, while keeping them somewhat isolated</a:t>
            </a:r>
          </a:p>
          <a:p>
            <a:pPr lvl="1"/>
            <a:r>
              <a:rPr lang="en-US" dirty="0"/>
              <a:t>they all share the same hostname and network interfaces</a:t>
            </a:r>
          </a:p>
          <a:p>
            <a:pPr lvl="1"/>
            <a:r>
              <a:rPr lang="en-US" dirty="0"/>
              <a:t>Can run under the same IPC namespace</a:t>
            </a:r>
          </a:p>
          <a:p>
            <a:pPr lvl="1"/>
            <a:r>
              <a:rPr lang="en-US" dirty="0"/>
              <a:t>the file system of each container is fully isolated from other containers</a:t>
            </a:r>
          </a:p>
          <a:p>
            <a:endParaRPr lang="en-US" dirty="0"/>
          </a:p>
          <a:p>
            <a:endParaRPr lang="en-US" dirty="0"/>
          </a:p>
        </p:txBody>
      </p:sp>
    </p:spTree>
    <p:extLst>
      <p:ext uri="{BB962C8B-B14F-4D97-AF65-F5344CB8AC3E}">
        <p14:creationId xmlns:p14="http://schemas.microsoft.com/office/powerpoint/2010/main" val="4065149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91</a:t>
            </a:fld>
            <a:endParaRPr lang="en-GB"/>
          </a:p>
        </p:txBody>
      </p:sp>
      <p:sp>
        <p:nvSpPr>
          <p:cNvPr id="4" name="Označba mesta besedila 3"/>
          <p:cNvSpPr>
            <a:spLocks noGrp="1"/>
          </p:cNvSpPr>
          <p:nvPr>
            <p:ph type="body" sz="quarter" idx="13"/>
          </p:nvPr>
        </p:nvSpPr>
        <p:spPr>
          <a:xfrm>
            <a:off x="362609" y="378692"/>
            <a:ext cx="8118603" cy="2429163"/>
          </a:xfrm>
        </p:spPr>
        <p:txBody>
          <a:bodyPr/>
          <a:lstStyle/>
          <a:p>
            <a:r>
              <a:rPr lang="en-US" dirty="0"/>
              <a:t>Containers in a pod share the same IP address and port space</a:t>
            </a:r>
          </a:p>
          <a:p>
            <a:pPr lvl="1"/>
            <a:r>
              <a:rPr lang="en-US" dirty="0"/>
              <a:t>processes running in containers of the same can’t bind to the same port numbers</a:t>
            </a:r>
          </a:p>
          <a:p>
            <a:r>
              <a:rPr lang="en-US" dirty="0"/>
              <a:t>Container can communicate with other containers in the same pod through localhost</a:t>
            </a:r>
          </a:p>
          <a:p>
            <a:r>
              <a:rPr lang="en-US" dirty="0"/>
              <a:t>All pods in a Kubernetes cluster reside in a single flat, shared, network-address space.</a:t>
            </a:r>
          </a:p>
        </p:txBody>
      </p:sp>
      <p:pic>
        <p:nvPicPr>
          <p:cNvPr id="5" name="Slika 4"/>
          <p:cNvPicPr>
            <a:picLocks noChangeAspect="1"/>
          </p:cNvPicPr>
          <p:nvPr/>
        </p:nvPicPr>
        <p:blipFill>
          <a:blip r:embed="rId2"/>
          <a:stretch>
            <a:fillRect/>
          </a:stretch>
        </p:blipFill>
        <p:spPr>
          <a:xfrm>
            <a:off x="4289301" y="2743609"/>
            <a:ext cx="4661743" cy="2215269"/>
          </a:xfrm>
          <a:prstGeom prst="rect">
            <a:avLst/>
          </a:prstGeom>
        </p:spPr>
      </p:pic>
      <p:pic>
        <p:nvPicPr>
          <p:cNvPr id="1026" name="Picture 2" descr="https://lh5.googleusercontent.com/qCDrm-GpxC8yqePVwarMFocMpUqDV0ElQyG23NB1VP3oT_2CIkgFrhQbs5mKn_QsJP6yWWA2ZqtfZj8Zjxrxh7AuZgrZed4vRO75KVy7BqYijH_dX47Y5ECeWB8MpH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2807855"/>
            <a:ext cx="3487593" cy="2086779"/>
          </a:xfrm>
          <a:prstGeom prst="rect">
            <a:avLst/>
          </a:prstGeom>
          <a:noFill/>
          <a:extLst>
            <a:ext uri="{909E8E84-426E-40DD-AFC4-6F175D3DCCD1}">
              <a14:hiddenFill xmlns:a14="http://schemas.microsoft.com/office/drawing/2010/main">
                <a:solidFill>
                  <a:srgbClr val="FFFFFF"/>
                </a:solidFill>
              </a14:hiddenFill>
            </a:ext>
          </a:extLst>
        </p:spPr>
      </p:pic>
      <p:sp>
        <p:nvSpPr>
          <p:cNvPr id="7" name="Pravokotnik 6"/>
          <p:cNvSpPr/>
          <p:nvPr/>
        </p:nvSpPr>
        <p:spPr>
          <a:xfrm>
            <a:off x="1024576" y="4894634"/>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41095955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92</a:t>
            </a:fld>
            <a:endParaRPr lang="en-GB"/>
          </a:p>
        </p:txBody>
      </p:sp>
      <p:sp>
        <p:nvSpPr>
          <p:cNvPr id="4" name="Označba mesta besedila 3"/>
          <p:cNvSpPr>
            <a:spLocks noGrp="1"/>
          </p:cNvSpPr>
          <p:nvPr>
            <p:ph type="body" sz="quarter" idx="13"/>
          </p:nvPr>
        </p:nvSpPr>
        <p:spPr>
          <a:xfrm>
            <a:off x="362609" y="424873"/>
            <a:ext cx="8513536" cy="5100157"/>
          </a:xfrm>
        </p:spPr>
        <p:txBody>
          <a:bodyPr>
            <a:normAutofit fontScale="92500" lnSpcReduction="10000"/>
          </a:bodyPr>
          <a:lstStyle/>
          <a:p>
            <a:r>
              <a:rPr lang="en-US" b="1" dirty="0"/>
              <a:t>Organizing containers across pods</a:t>
            </a:r>
          </a:p>
          <a:p>
            <a:pPr lvl="1"/>
            <a:r>
              <a:rPr lang="en-US" dirty="0"/>
              <a:t>run only one application in each pod</a:t>
            </a:r>
          </a:p>
          <a:p>
            <a:pPr lvl="1"/>
            <a:r>
              <a:rPr lang="en-US" dirty="0"/>
              <a:t>pods have almost no resource overhead</a:t>
            </a:r>
          </a:p>
          <a:p>
            <a:r>
              <a:rPr lang="en-US" dirty="0"/>
              <a:t>Example: simple system composed of a front-end web server and a back-end database</a:t>
            </a:r>
          </a:p>
          <a:p>
            <a:pPr lvl="1"/>
            <a:r>
              <a:rPr lang="en-US" dirty="0"/>
              <a:t>you shouldn’t run them in the same pod</a:t>
            </a:r>
          </a:p>
          <a:p>
            <a:pPr lvl="2"/>
            <a:r>
              <a:rPr lang="en-US" dirty="0"/>
              <a:t>they can easily communicate over the network</a:t>
            </a:r>
          </a:p>
          <a:p>
            <a:pPr lvl="2"/>
            <a:r>
              <a:rPr lang="en-US" dirty="0"/>
              <a:t>improving the utilization of your hardware</a:t>
            </a:r>
          </a:p>
          <a:p>
            <a:pPr lvl="2"/>
            <a:r>
              <a:rPr lang="en-US" dirty="0"/>
              <a:t>horizontal scaling (basic unit of scaling) </a:t>
            </a:r>
            <a:r>
              <a:rPr lang="aa-ET" dirty="0"/>
              <a:t>–</a:t>
            </a:r>
            <a:r>
              <a:rPr lang="en-US" dirty="0"/>
              <a:t>&gt; Kubernetes doesn’t replicate containers within a pod. It replicates the entire pod</a:t>
            </a:r>
          </a:p>
          <a:p>
            <a:pPr lvl="2"/>
            <a:r>
              <a:rPr lang="en-US" dirty="0"/>
              <a:t>different components have different scaling requirements</a:t>
            </a:r>
          </a:p>
          <a:p>
            <a:pPr lvl="3"/>
            <a:r>
              <a:rPr lang="en-US" dirty="0"/>
              <a:t>Relational databases, usually can’t be scaled</a:t>
            </a:r>
          </a:p>
          <a:p>
            <a:r>
              <a:rPr lang="en-US" dirty="0"/>
              <a:t>Decide when to place containers in a single pod:</a:t>
            </a:r>
          </a:p>
          <a:p>
            <a:pPr lvl="1"/>
            <a:r>
              <a:rPr lang="en-US" dirty="0"/>
              <a:t>Do these containers have to run on the same host? </a:t>
            </a:r>
            <a:r>
              <a:rPr lang="en-US" dirty="0">
                <a:solidFill>
                  <a:srgbClr val="1FFF66"/>
                </a:solidFill>
              </a:rPr>
              <a:t>yes</a:t>
            </a:r>
          </a:p>
          <a:p>
            <a:pPr lvl="1"/>
            <a:r>
              <a:rPr lang="en-US" dirty="0"/>
              <a:t>Do I want to manage them as a single unit? </a:t>
            </a:r>
            <a:r>
              <a:rPr lang="en-US" dirty="0">
                <a:solidFill>
                  <a:srgbClr val="1FFF66"/>
                </a:solidFill>
              </a:rPr>
              <a:t>yes</a:t>
            </a:r>
            <a:endParaRPr lang="en-US" dirty="0"/>
          </a:p>
          <a:p>
            <a:pPr lvl="1"/>
            <a:r>
              <a:rPr lang="en-US" dirty="0"/>
              <a:t>Do they form a unified whole instead of being independent components?</a:t>
            </a:r>
            <a:r>
              <a:rPr lang="en-US" dirty="0">
                <a:solidFill>
                  <a:srgbClr val="1FFF66"/>
                </a:solidFill>
              </a:rPr>
              <a:t> yes</a:t>
            </a:r>
            <a:endParaRPr lang="en-US" dirty="0"/>
          </a:p>
          <a:p>
            <a:pPr lvl="1"/>
            <a:r>
              <a:rPr lang="en-US" dirty="0"/>
              <a:t>Do they have to be scaled together? </a:t>
            </a:r>
            <a:r>
              <a:rPr lang="en-US" dirty="0">
                <a:solidFill>
                  <a:srgbClr val="1FFF66"/>
                </a:solidFill>
              </a:rPr>
              <a:t>yes</a:t>
            </a:r>
            <a:endParaRPr lang="en-US" dirty="0"/>
          </a:p>
          <a:p>
            <a:pPr lvl="1"/>
            <a:r>
              <a:rPr lang="en-US" dirty="0"/>
              <a:t>Can a single node meet their combined resource needs? </a:t>
            </a:r>
            <a:r>
              <a:rPr lang="en-US" dirty="0">
                <a:solidFill>
                  <a:srgbClr val="1FFF66"/>
                </a:solidFill>
              </a:rPr>
              <a:t>yes</a:t>
            </a:r>
          </a:p>
        </p:txBody>
      </p:sp>
    </p:spTree>
    <p:extLst>
      <p:ext uri="{BB962C8B-B14F-4D97-AF65-F5344CB8AC3E}">
        <p14:creationId xmlns:p14="http://schemas.microsoft.com/office/powerpoint/2010/main" val="3888202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93</a:t>
            </a:fld>
            <a:endParaRPr lang="en-GB"/>
          </a:p>
        </p:txBody>
      </p:sp>
      <p:pic>
        <p:nvPicPr>
          <p:cNvPr id="6" name="Slika 5"/>
          <p:cNvPicPr>
            <a:picLocks noChangeAspect="1"/>
          </p:cNvPicPr>
          <p:nvPr/>
        </p:nvPicPr>
        <p:blipFill>
          <a:blip r:embed="rId2"/>
          <a:stretch>
            <a:fillRect/>
          </a:stretch>
        </p:blipFill>
        <p:spPr>
          <a:xfrm>
            <a:off x="645885" y="497353"/>
            <a:ext cx="8223254" cy="4446788"/>
          </a:xfrm>
          <a:prstGeom prst="rect">
            <a:avLst/>
          </a:prstGeom>
        </p:spPr>
      </p:pic>
      <p:sp>
        <p:nvSpPr>
          <p:cNvPr id="7" name="Pravokotnik 6"/>
          <p:cNvSpPr/>
          <p:nvPr/>
        </p:nvSpPr>
        <p:spPr>
          <a:xfrm>
            <a:off x="645885" y="4821031"/>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9783389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94</a:t>
            </a:fld>
            <a:endParaRPr lang="en-GB"/>
          </a:p>
        </p:txBody>
      </p:sp>
      <p:sp>
        <p:nvSpPr>
          <p:cNvPr id="4" name="Označba mesta besedila 3"/>
          <p:cNvSpPr>
            <a:spLocks noGrp="1"/>
          </p:cNvSpPr>
          <p:nvPr>
            <p:ph type="body" sz="quarter" idx="13"/>
          </p:nvPr>
        </p:nvSpPr>
        <p:spPr>
          <a:xfrm>
            <a:off x="362609" y="443346"/>
            <a:ext cx="8118603" cy="2329385"/>
          </a:xfrm>
        </p:spPr>
        <p:txBody>
          <a:bodyPr/>
          <a:lstStyle/>
          <a:p>
            <a:r>
              <a:rPr lang="en-US" b="1" dirty="0"/>
              <a:t>Sidecar containers</a:t>
            </a:r>
          </a:p>
          <a:p>
            <a:pPr lvl="1"/>
            <a:r>
              <a:rPr lang="en-US" dirty="0"/>
              <a:t>multiple containers into a single pod  -&gt; when the application consists of one main process and one or more complementary processes</a:t>
            </a:r>
          </a:p>
          <a:p>
            <a:pPr lvl="1"/>
            <a:r>
              <a:rPr lang="en-US" dirty="0"/>
              <a:t>sidecar containers include log rotators and collectors, data processors, communication adapters, and others</a:t>
            </a:r>
          </a:p>
          <a:p>
            <a:pPr lvl="1"/>
            <a:endParaRPr lang="en-US" dirty="0"/>
          </a:p>
          <a:p>
            <a:pPr lvl="1"/>
            <a:endParaRPr lang="en-US" dirty="0"/>
          </a:p>
        </p:txBody>
      </p:sp>
      <p:pic>
        <p:nvPicPr>
          <p:cNvPr id="5" name="Slika 4"/>
          <p:cNvPicPr>
            <a:picLocks noChangeAspect="1"/>
          </p:cNvPicPr>
          <p:nvPr/>
        </p:nvPicPr>
        <p:blipFill>
          <a:blip r:embed="rId3"/>
          <a:stretch>
            <a:fillRect/>
          </a:stretch>
        </p:blipFill>
        <p:spPr>
          <a:xfrm>
            <a:off x="4421910" y="2470376"/>
            <a:ext cx="3250933" cy="2388440"/>
          </a:xfrm>
          <a:prstGeom prst="rect">
            <a:avLst/>
          </a:prstGeom>
        </p:spPr>
      </p:pic>
      <p:pic>
        <p:nvPicPr>
          <p:cNvPr id="6" name="Slika 5"/>
          <p:cNvPicPr>
            <a:picLocks noChangeAspect="1"/>
          </p:cNvPicPr>
          <p:nvPr/>
        </p:nvPicPr>
        <p:blipFill>
          <a:blip r:embed="rId4"/>
          <a:stretch>
            <a:fillRect/>
          </a:stretch>
        </p:blipFill>
        <p:spPr>
          <a:xfrm>
            <a:off x="1136072" y="2553503"/>
            <a:ext cx="3073401" cy="2433373"/>
          </a:xfrm>
          <a:prstGeom prst="rect">
            <a:avLst/>
          </a:prstGeom>
        </p:spPr>
      </p:pic>
      <p:sp>
        <p:nvSpPr>
          <p:cNvPr id="7" name="Pravokotnik 6"/>
          <p:cNvSpPr/>
          <p:nvPr/>
        </p:nvSpPr>
        <p:spPr>
          <a:xfrm>
            <a:off x="2742890" y="4882888"/>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0843365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94c9480fe8_1_581"/>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95</a:t>
            </a:fld>
            <a:endParaRPr/>
          </a:p>
        </p:txBody>
      </p:sp>
      <p:sp>
        <p:nvSpPr>
          <p:cNvPr id="916" name="Google Shape;916;g94c9480fe8_1_581"/>
          <p:cNvSpPr txBox="1">
            <a:spLocks noGrp="1"/>
          </p:cNvSpPr>
          <p:nvPr>
            <p:ph type="body" idx="1"/>
          </p:nvPr>
        </p:nvSpPr>
        <p:spPr>
          <a:xfrm>
            <a:off x="362609" y="448408"/>
            <a:ext cx="8118600" cy="4614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V splošnem strokov nikoli ne kreiramo neposredno.</a:t>
            </a:r>
            <a:endParaRPr/>
          </a:p>
          <a:p>
            <a:pPr marL="0" lvl="0" indent="0" algn="l" rtl="0">
              <a:spcBef>
                <a:spcPts val="400"/>
              </a:spcBef>
              <a:spcAft>
                <a:spcPts val="0"/>
              </a:spcAft>
              <a:buClr>
                <a:srgbClr val="344447"/>
              </a:buClr>
              <a:buSzPts val="2000"/>
              <a:buNone/>
            </a:pPr>
            <a:endParaRPr/>
          </a:p>
        </p:txBody>
      </p:sp>
      <p:pic>
        <p:nvPicPr>
          <p:cNvPr id="917" name="Google Shape;917;g94c9480fe8_1_581"/>
          <p:cNvPicPr preferRelativeResize="0"/>
          <p:nvPr/>
        </p:nvPicPr>
        <p:blipFill rotWithShape="1">
          <a:blip r:embed="rId3">
            <a:alphaModFix/>
          </a:blip>
          <a:srcRect/>
          <a:stretch/>
        </p:blipFill>
        <p:spPr>
          <a:xfrm>
            <a:off x="1587414" y="1241732"/>
            <a:ext cx="5969172" cy="3231536"/>
          </a:xfrm>
          <a:prstGeom prst="rect">
            <a:avLst/>
          </a:prstGeom>
          <a:noFill/>
          <a:ln>
            <a:noFill/>
          </a:ln>
        </p:spPr>
      </p:pic>
      <p:sp>
        <p:nvSpPr>
          <p:cNvPr id="918" name="Google Shape;918;g94c9480fe8_1_581"/>
          <p:cNvSpPr txBox="1"/>
          <p:nvPr/>
        </p:nvSpPr>
        <p:spPr>
          <a:xfrm>
            <a:off x="1420013" y="4795608"/>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g94c9480fe8_1_589"/>
          <p:cNvPicPr preferRelativeResize="0"/>
          <p:nvPr/>
        </p:nvPicPr>
        <p:blipFill rotWithShape="1">
          <a:blip r:embed="rId3">
            <a:alphaModFix/>
          </a:blip>
          <a:srcRect/>
          <a:stretch/>
        </p:blipFill>
        <p:spPr>
          <a:xfrm>
            <a:off x="1103369" y="3867199"/>
            <a:ext cx="6746092" cy="1657831"/>
          </a:xfrm>
          <a:prstGeom prst="rect">
            <a:avLst/>
          </a:prstGeom>
          <a:noFill/>
          <a:ln>
            <a:noFill/>
          </a:ln>
        </p:spPr>
      </p:pic>
      <p:sp>
        <p:nvSpPr>
          <p:cNvPr id="925" name="Google Shape;925;g94c9480fe8_1_589"/>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Primer: namestitev stroka</a:t>
            </a:r>
            <a:endParaRPr/>
          </a:p>
        </p:txBody>
      </p:sp>
      <p:sp>
        <p:nvSpPr>
          <p:cNvPr id="926" name="Google Shape;926;g94c9480fe8_1_58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96</a:t>
            </a:fld>
            <a:endParaRPr/>
          </a:p>
        </p:txBody>
      </p:sp>
      <p:sp>
        <p:nvSpPr>
          <p:cNvPr id="927" name="Google Shape;927;g94c9480fe8_1_589"/>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Namestitev</a:t>
            </a:r>
            <a:endParaRPr/>
          </a:p>
          <a:p>
            <a:pPr marL="742950" lvl="1" indent="-285750" algn="l" rtl="0">
              <a:spcBef>
                <a:spcPts val="360"/>
              </a:spcBef>
              <a:spcAft>
                <a:spcPts val="0"/>
              </a:spcAft>
              <a:buClr>
                <a:srgbClr val="344447"/>
              </a:buClr>
              <a:buSzPts val="1800"/>
              <a:buChar char="–"/>
            </a:pPr>
            <a:r>
              <a:rPr lang="en-US"/>
              <a:t>kubectl apply -f kubia-manual.yaml</a:t>
            </a:r>
            <a:endParaRPr/>
          </a:p>
          <a:p>
            <a:pPr marL="342900" lvl="0" indent="-342900" algn="l" rtl="0">
              <a:spcBef>
                <a:spcPts val="400"/>
              </a:spcBef>
              <a:spcAft>
                <a:spcPts val="0"/>
              </a:spcAft>
              <a:buClr>
                <a:srgbClr val="344447"/>
              </a:buClr>
              <a:buSzPts val="2000"/>
              <a:buChar char="•"/>
            </a:pPr>
            <a:r>
              <a:rPr lang="en-US"/>
              <a:t>Pridobitev informaciji o strokih</a:t>
            </a:r>
            <a:endParaRPr/>
          </a:p>
          <a:p>
            <a:pPr marL="742950" lvl="1" indent="-285750" algn="l" rtl="0">
              <a:spcBef>
                <a:spcPts val="360"/>
              </a:spcBef>
              <a:spcAft>
                <a:spcPts val="0"/>
              </a:spcAft>
              <a:buClr>
                <a:srgbClr val="344447"/>
              </a:buClr>
              <a:buSzPts val="1800"/>
              <a:buChar char="–"/>
            </a:pPr>
            <a:r>
              <a:rPr lang="en-US"/>
              <a:t>kubectl get pod kubia-manual -o yaml</a:t>
            </a:r>
            <a:endParaRPr/>
          </a:p>
          <a:p>
            <a:pPr marL="742950" lvl="1" indent="-285750" algn="l" rtl="0">
              <a:spcBef>
                <a:spcPts val="360"/>
              </a:spcBef>
              <a:spcAft>
                <a:spcPts val="0"/>
              </a:spcAft>
              <a:buClr>
                <a:srgbClr val="344447"/>
              </a:buClr>
              <a:buSzPts val="1800"/>
              <a:buChar char="–"/>
            </a:pPr>
            <a:r>
              <a:rPr lang="en-US"/>
              <a:t>kubectl get pods</a:t>
            </a:r>
            <a:endParaRPr/>
          </a:p>
          <a:p>
            <a:pPr marL="342900" lvl="0" indent="-342900" algn="l" rtl="0">
              <a:spcBef>
                <a:spcPts val="400"/>
              </a:spcBef>
              <a:spcAft>
                <a:spcPts val="0"/>
              </a:spcAft>
              <a:buClr>
                <a:srgbClr val="344447"/>
              </a:buClr>
              <a:buSzPts val="2000"/>
              <a:buChar char="•"/>
            </a:pPr>
            <a:r>
              <a:rPr lang="en-US"/>
              <a:t>Pridobitev dnevnikov (logiranja)</a:t>
            </a:r>
            <a:endParaRPr/>
          </a:p>
          <a:p>
            <a:pPr marL="742950" lvl="1" indent="-285750" algn="l" rtl="0">
              <a:spcBef>
                <a:spcPts val="360"/>
              </a:spcBef>
              <a:spcAft>
                <a:spcPts val="0"/>
              </a:spcAft>
              <a:buClr>
                <a:srgbClr val="344447"/>
              </a:buClr>
              <a:buSzPts val="1800"/>
              <a:buChar char="–"/>
            </a:pPr>
            <a:r>
              <a:rPr lang="en-US"/>
              <a:t>kubectl logs kubia-manual</a:t>
            </a:r>
            <a:endParaRPr/>
          </a:p>
          <a:p>
            <a:pPr marL="342900" lvl="0" indent="-342900" algn="l" rtl="0">
              <a:spcBef>
                <a:spcPts val="400"/>
              </a:spcBef>
              <a:spcAft>
                <a:spcPts val="0"/>
              </a:spcAft>
              <a:buClr>
                <a:srgbClr val="344447"/>
              </a:buClr>
              <a:buSzPts val="2000"/>
              <a:buChar char="•"/>
            </a:pPr>
            <a:r>
              <a:rPr lang="en-US"/>
              <a:t>Pošiljanje zahtevkov na strok</a:t>
            </a:r>
            <a:endParaRPr/>
          </a:p>
        </p:txBody>
      </p:sp>
      <p:sp>
        <p:nvSpPr>
          <p:cNvPr id="928" name="Google Shape;928;g94c9480fe8_1_589"/>
          <p:cNvSpPr txBox="1"/>
          <p:nvPr/>
        </p:nvSpPr>
        <p:spPr>
          <a:xfrm>
            <a:off x="5445243" y="3751783"/>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94c9480fe8_1_598"/>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Labels (označbe)</a:t>
            </a:r>
            <a:endParaRPr/>
          </a:p>
        </p:txBody>
      </p:sp>
      <p:sp>
        <p:nvSpPr>
          <p:cNvPr id="935" name="Google Shape;935;g94c9480fe8_1_598"/>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97</a:t>
            </a:fld>
            <a:endParaRPr/>
          </a:p>
        </p:txBody>
      </p:sp>
      <p:sp>
        <p:nvSpPr>
          <p:cNvPr id="936" name="Google Shape;936;g94c9480fe8_1_598"/>
          <p:cNvSpPr txBox="1">
            <a:spLocks noGrp="1"/>
          </p:cNvSpPr>
          <p:nvPr>
            <p:ph type="body" idx="1"/>
          </p:nvPr>
        </p:nvSpPr>
        <p:spPr>
          <a:xfrm>
            <a:off x="355600" y="1086234"/>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Omogočajo organizacijo Kubernetes objektov</a:t>
            </a:r>
            <a:endParaRPr/>
          </a:p>
          <a:p>
            <a:pPr marL="342900" lvl="0" indent="-342900" algn="l" rtl="0">
              <a:spcBef>
                <a:spcPts val="400"/>
              </a:spcBef>
              <a:spcAft>
                <a:spcPts val="0"/>
              </a:spcAft>
              <a:buClr>
                <a:srgbClr val="344447"/>
              </a:buClr>
              <a:buSzPts val="2000"/>
              <a:buChar char="•"/>
            </a:pPr>
            <a:r>
              <a:rPr lang="en-US"/>
              <a:t>Poljuben par ključ-vrednost</a:t>
            </a:r>
            <a:endParaRPr/>
          </a:p>
          <a:p>
            <a:pPr marL="342900" lvl="0" indent="-342900" algn="l" rtl="0">
              <a:spcBef>
                <a:spcPts val="400"/>
              </a:spcBef>
              <a:spcAft>
                <a:spcPts val="0"/>
              </a:spcAft>
              <a:buClr>
                <a:srgbClr val="344447"/>
              </a:buClr>
              <a:buSzPts val="2000"/>
              <a:buChar char="•"/>
            </a:pPr>
            <a:r>
              <a:rPr lang="en-US"/>
              <a:t>Omogočajo izbiranje gostitelja za namestitev</a:t>
            </a:r>
            <a:endParaRPr/>
          </a:p>
        </p:txBody>
      </p:sp>
      <p:pic>
        <p:nvPicPr>
          <p:cNvPr id="937" name="Google Shape;937;g94c9480fe8_1_598"/>
          <p:cNvPicPr preferRelativeResize="0"/>
          <p:nvPr/>
        </p:nvPicPr>
        <p:blipFill rotWithShape="1">
          <a:blip r:embed="rId3">
            <a:alphaModFix/>
          </a:blip>
          <a:srcRect/>
          <a:stretch/>
        </p:blipFill>
        <p:spPr>
          <a:xfrm>
            <a:off x="1466348" y="2360750"/>
            <a:ext cx="5897105" cy="2860009"/>
          </a:xfrm>
          <a:prstGeom prst="rect">
            <a:avLst/>
          </a:prstGeom>
          <a:noFill/>
          <a:ln>
            <a:noFill/>
          </a:ln>
        </p:spPr>
      </p:pic>
      <p:sp>
        <p:nvSpPr>
          <p:cNvPr id="938" name="Google Shape;938;g94c9480fe8_1_598"/>
          <p:cNvSpPr txBox="1"/>
          <p:nvPr/>
        </p:nvSpPr>
        <p:spPr>
          <a:xfrm>
            <a:off x="1136740"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94c9480fe8_1_60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98</a:t>
            </a:fld>
            <a:endParaRPr/>
          </a:p>
        </p:txBody>
      </p:sp>
      <p:pic>
        <p:nvPicPr>
          <p:cNvPr id="944" name="Google Shape;944;g94c9480fe8_1_607"/>
          <p:cNvPicPr preferRelativeResize="0"/>
          <p:nvPr/>
        </p:nvPicPr>
        <p:blipFill rotWithShape="1">
          <a:blip r:embed="rId3">
            <a:alphaModFix/>
          </a:blip>
          <a:srcRect/>
          <a:stretch/>
        </p:blipFill>
        <p:spPr>
          <a:xfrm>
            <a:off x="885898" y="1244475"/>
            <a:ext cx="7372204" cy="3226049"/>
          </a:xfrm>
          <a:prstGeom prst="rect">
            <a:avLst/>
          </a:prstGeom>
          <a:noFill/>
          <a:ln>
            <a:noFill/>
          </a:ln>
        </p:spPr>
      </p:pic>
      <p:sp>
        <p:nvSpPr>
          <p:cNvPr id="945" name="Google Shape;945;g94c9480fe8_1_607"/>
          <p:cNvSpPr txBox="1"/>
          <p:nvPr/>
        </p:nvSpPr>
        <p:spPr>
          <a:xfrm>
            <a:off x="885898" y="4599420"/>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94c9480fe8_1_613"/>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Ustavitev in odstranjevanje strokov</a:t>
            </a:r>
            <a:endParaRPr/>
          </a:p>
        </p:txBody>
      </p:sp>
      <p:sp>
        <p:nvSpPr>
          <p:cNvPr id="952" name="Google Shape;952;g94c9480fe8_1_613"/>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99</a:t>
            </a:fld>
            <a:endParaRPr/>
          </a:p>
        </p:txBody>
      </p:sp>
      <p:sp>
        <p:nvSpPr>
          <p:cNvPr id="953" name="Google Shape;953;g94c9480fe8_1_613"/>
          <p:cNvSpPr txBox="1">
            <a:spLocks noGrp="1"/>
          </p:cNvSpPr>
          <p:nvPr>
            <p:ph type="body" idx="1"/>
          </p:nvPr>
        </p:nvSpPr>
        <p:spPr>
          <a:xfrm>
            <a:off x="362609" y="1104900"/>
            <a:ext cx="8118600" cy="4420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Odstranjevanje stroka po imenu:</a:t>
            </a:r>
            <a:endParaRPr/>
          </a:p>
          <a:p>
            <a:pPr marL="742950" lvl="1" indent="-285750" algn="l" rtl="0">
              <a:spcBef>
                <a:spcPts val="360"/>
              </a:spcBef>
              <a:spcAft>
                <a:spcPts val="0"/>
              </a:spcAft>
              <a:buClr>
                <a:srgbClr val="3F7FCF"/>
              </a:buClr>
              <a:buSzPts val="1800"/>
              <a:buChar char="–"/>
            </a:pPr>
            <a:r>
              <a:rPr lang="en-US">
                <a:solidFill>
                  <a:srgbClr val="3F7FCF"/>
                </a:solidFill>
              </a:rPr>
              <a:t>kubectl delete pod &lt;POD_NAMES&gt;</a:t>
            </a:r>
            <a:endParaRPr/>
          </a:p>
          <a:p>
            <a:pPr marL="342900" lvl="0" indent="-342900" algn="l" rtl="0">
              <a:spcBef>
                <a:spcPts val="400"/>
              </a:spcBef>
              <a:spcAft>
                <a:spcPts val="0"/>
              </a:spcAft>
              <a:buClr>
                <a:srgbClr val="344447"/>
              </a:buClr>
              <a:buSzPts val="2000"/>
              <a:buChar char="•"/>
            </a:pPr>
            <a:r>
              <a:rPr lang="en-US"/>
              <a:t>Odstranjevanje s pomočjo oznake Label</a:t>
            </a:r>
            <a:endParaRPr/>
          </a:p>
          <a:p>
            <a:pPr marL="742950" lvl="1" indent="-285750" algn="l" rtl="0">
              <a:spcBef>
                <a:spcPts val="360"/>
              </a:spcBef>
              <a:spcAft>
                <a:spcPts val="0"/>
              </a:spcAft>
              <a:buClr>
                <a:srgbClr val="3F7FCF"/>
              </a:buClr>
              <a:buSzPts val="1800"/>
              <a:buChar char="–"/>
            </a:pPr>
            <a:r>
              <a:rPr lang="en-US">
                <a:solidFill>
                  <a:srgbClr val="3F7FCF"/>
                </a:solidFill>
              </a:rPr>
              <a:t>kubectl delete pod &lt;POD_NAMES&gt; -l &lt;KEY:VALUE&gt;</a:t>
            </a:r>
            <a:endParaRPr/>
          </a:p>
          <a:p>
            <a:pPr marL="342900" lvl="0" indent="-342900" algn="l" rtl="0">
              <a:spcBef>
                <a:spcPts val="400"/>
              </a:spcBef>
              <a:spcAft>
                <a:spcPts val="0"/>
              </a:spcAft>
              <a:buClr>
                <a:srgbClr val="344447"/>
              </a:buClr>
              <a:buSzPts val="2000"/>
              <a:buChar char="•"/>
            </a:pPr>
            <a:r>
              <a:rPr lang="en-US"/>
              <a:t>Odstranitev vseh virov (razen objekta Secret)</a:t>
            </a:r>
            <a:endParaRPr/>
          </a:p>
          <a:p>
            <a:pPr marL="742950" lvl="1" indent="-285750" algn="l" rtl="0">
              <a:spcBef>
                <a:spcPts val="360"/>
              </a:spcBef>
              <a:spcAft>
                <a:spcPts val="0"/>
              </a:spcAft>
              <a:buClr>
                <a:srgbClr val="3F7FCF"/>
              </a:buClr>
              <a:buSzPts val="1800"/>
              <a:buChar char="–"/>
            </a:pPr>
            <a:r>
              <a:rPr lang="en-US">
                <a:solidFill>
                  <a:srgbClr val="3F7FCF"/>
                </a:solidFill>
              </a:rPr>
              <a:t>kubectl delete all –all</a:t>
            </a:r>
            <a:endParaRPr>
              <a:solidFill>
                <a:srgbClr val="3F7FCF"/>
              </a:solidFill>
            </a:endParaRPr>
          </a:p>
        </p:txBody>
      </p:sp>
    </p:spTree>
  </p:cSld>
  <p:clrMapOvr>
    <a:masterClrMapping/>
  </p:clrMapOvr>
</p:sld>
</file>

<file path=ppt/theme/theme1.xml><?xml version="1.0" encoding="utf-8"?>
<a:theme xmlns:a="http://schemas.openxmlformats.org/drawingml/2006/main" name="LTFE v2">
  <a:themeElements>
    <a:clrScheme name="Custom 1">
      <a:dk1>
        <a:srgbClr val="060E18"/>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TFE v2">
  <a:themeElements>
    <a:clrScheme name="Custom 1">
      <a:dk1>
        <a:srgbClr val="060E18"/>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2073</TotalTime>
  <Words>8308</Words>
  <Application>Microsoft Office PowerPoint</Application>
  <PresentationFormat>On-screen Show (16:10)</PresentationFormat>
  <Paragraphs>1000</Paragraphs>
  <Slides>138</Slides>
  <Notes>84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138</vt:i4>
      </vt:variant>
    </vt:vector>
  </HeadingPairs>
  <TitlesOfParts>
    <vt:vector size="147" baseType="lpstr">
      <vt:lpstr>Open Sans</vt:lpstr>
      <vt:lpstr>Consolas</vt:lpstr>
      <vt:lpstr>Arial</vt:lpstr>
      <vt:lpstr>Tahoma</vt:lpstr>
      <vt:lpstr>Calibri</vt:lpstr>
      <vt:lpstr>Libre Baskerville</vt:lpstr>
      <vt:lpstr>Helvetica Neue</vt:lpstr>
      <vt:lpstr>LTFE v2</vt:lpstr>
      <vt:lpstr>LTFE v2</vt:lpstr>
      <vt:lpstr>Praktična delavnica Docker &amp; Kubernetes</vt:lpstr>
      <vt:lpstr>AVTORSKE PRAVICE GRADIVA</vt:lpstr>
      <vt:lpstr>UL Fakulteta za elektrotehniko</vt:lpstr>
      <vt:lpstr>Laboratorij za telekomunikacije Laboratorij za multimedijo</vt:lpstr>
      <vt:lpstr>Najdete nas tudi na:  </vt:lpstr>
      <vt:lpstr>Področja uporabe IKT/IoT </vt:lpstr>
      <vt:lpstr>Aktivnosti (1)</vt:lpstr>
      <vt:lpstr>Aktivnosti (2)</vt:lpstr>
      <vt:lpstr>www.ict-academy.eu</vt:lpstr>
      <vt:lpstr>Prototipiranje, MakerLab</vt:lpstr>
      <vt:lpstr>Pilotne in demonstracijske rešitve, R&amp;D</vt:lpstr>
      <vt:lpstr>Razvojni projekti</vt:lpstr>
      <vt:lpstr>Predpriprava</vt:lpstr>
      <vt:lpstr>Intro To Docker</vt:lpstr>
      <vt:lpstr>Docker overview</vt:lpstr>
      <vt:lpstr>Why are containers and Docker so important?</vt:lpstr>
      <vt:lpstr>Installing Docker</vt:lpstr>
      <vt:lpstr>Running Hello World in a container</vt:lpstr>
      <vt:lpstr>Docker Architecture</vt:lpstr>
      <vt:lpstr>PowerPoint Presentation</vt:lpstr>
      <vt:lpstr>PowerPoint Presentation</vt:lpstr>
      <vt:lpstr>Containers</vt:lpstr>
      <vt:lpstr>Containers History</vt:lpstr>
      <vt:lpstr>Containers vs Virtual Machines</vt:lpstr>
      <vt:lpstr>PowerPoint Presentation</vt:lpstr>
      <vt:lpstr>What is a container?</vt:lpstr>
      <vt:lpstr>PowerPoint Presentation</vt:lpstr>
      <vt:lpstr>Starting a simple container</vt:lpstr>
      <vt:lpstr>PowerPoint Presentation</vt:lpstr>
      <vt:lpstr>Docker Images</vt:lpstr>
      <vt:lpstr>About Docker Images</vt:lpstr>
      <vt:lpstr>Images are usually small</vt:lpstr>
      <vt:lpstr>Image registries</vt:lpstr>
      <vt:lpstr>Images and layers</vt:lpstr>
      <vt:lpstr>PowerPoint Presentation</vt:lpstr>
      <vt:lpstr>Docker Storage And Volumes</vt:lpstr>
      <vt:lpstr>Introduction to Docker Storage And Volumes</vt:lpstr>
      <vt:lpstr>Containers and non-persistent data</vt:lpstr>
      <vt:lpstr>Choose the right type of mount</vt:lpstr>
      <vt:lpstr>Docker Networking</vt:lpstr>
      <vt:lpstr>Docker networking overview</vt:lpstr>
      <vt:lpstr>PowerPoint Presentation</vt:lpstr>
      <vt:lpstr>Cloud-Native Architectures and Technologies</vt:lpstr>
      <vt:lpstr>Traditional applications</vt:lpstr>
      <vt:lpstr>PowerPoint Presentation</vt:lpstr>
      <vt:lpstr>Microservices</vt:lpstr>
      <vt:lpstr>PowerPoint Presentation</vt:lpstr>
      <vt:lpstr>Scaling monolithic apps</vt:lpstr>
      <vt:lpstr>Splitting apps into microservices</vt:lpstr>
      <vt:lpstr>Scaling microservices</vt:lpstr>
      <vt:lpstr>Microservices environment requirements</vt:lpstr>
      <vt:lpstr>Kubernetes</vt:lpstr>
      <vt:lpstr>Orchestration</vt:lpstr>
      <vt:lpstr>Kubernetes</vt:lpstr>
      <vt:lpstr>Origins</vt:lpstr>
      <vt:lpstr>Introduction </vt:lpstr>
      <vt:lpstr>Glavne značilnosti</vt:lpstr>
      <vt:lpstr>What Kubernetes does?</vt:lpstr>
      <vt:lpstr>Running an application in Kubernetes</vt:lpstr>
      <vt:lpstr>PowerPoint Presentation</vt:lpstr>
      <vt:lpstr>Benefits of using Kubernetes</vt:lpstr>
      <vt:lpstr>Kubernetes - architecture</vt:lpstr>
      <vt:lpstr>PowerPoint Presentation</vt:lpstr>
      <vt:lpstr>Kubernetes Components</vt:lpstr>
      <vt:lpstr>PowerPoint Presentation</vt:lpstr>
      <vt:lpstr>etcd</vt:lpstr>
      <vt:lpstr>API server (kube-apiserver)</vt:lpstr>
      <vt:lpstr>PowerPoint Presentation</vt:lpstr>
      <vt:lpstr>Scheduler (kube-scheduler)</vt:lpstr>
      <vt:lpstr>PowerPoint Presentation</vt:lpstr>
      <vt:lpstr>Controller Manager (kube-controller-manager)</vt:lpstr>
      <vt:lpstr>PowerPoint Presentation</vt:lpstr>
      <vt:lpstr>cloud-controller-manager</vt:lpstr>
      <vt:lpstr>Kubelet </vt:lpstr>
      <vt:lpstr>PowerPoint Presentation</vt:lpstr>
      <vt:lpstr>PowerPoint Presentation</vt:lpstr>
      <vt:lpstr>Kubernetes Service Proxy (kube-proxy)</vt:lpstr>
      <vt:lpstr>Container Runtimes</vt:lpstr>
      <vt:lpstr>K3s - Lightweight Kubernetes</vt:lpstr>
      <vt:lpstr>Why Use K3s</vt:lpstr>
      <vt:lpstr>Usage</vt:lpstr>
      <vt:lpstr>Architecture</vt:lpstr>
      <vt:lpstr>Single-server Setup with an Embedded DB</vt:lpstr>
      <vt:lpstr>PowerPoint Presentation</vt:lpstr>
      <vt:lpstr>High-Availability K3s Server with an External DB</vt:lpstr>
      <vt:lpstr>PowerPoint Presentation</vt:lpstr>
      <vt:lpstr>Installation</vt:lpstr>
      <vt:lpstr>First app</vt:lpstr>
      <vt:lpstr>Pods</vt:lpstr>
      <vt:lpstr>PowerPoint Presentation</vt:lpstr>
      <vt:lpstr>PowerPoint Presentation</vt:lpstr>
      <vt:lpstr>PowerPoint Presentation</vt:lpstr>
      <vt:lpstr>PowerPoint Presentation</vt:lpstr>
      <vt:lpstr>PowerPoint Presentation</vt:lpstr>
      <vt:lpstr>PowerPoint Presentation</vt:lpstr>
      <vt:lpstr>Primer: namestitev stroka</vt:lpstr>
      <vt:lpstr>Labels (označbe)</vt:lpstr>
      <vt:lpstr>PowerPoint Presentation</vt:lpstr>
      <vt:lpstr>Ustavitev in odstranjevanje strokov</vt:lpstr>
      <vt:lpstr>Zdravje strokov</vt:lpstr>
      <vt:lpstr>Liveness probes</vt:lpstr>
      <vt:lpstr>ReplicationControllers (replikacijski nadzornik)</vt:lpstr>
      <vt:lpstr>PowerPoint Presentation</vt:lpstr>
      <vt:lpstr>PowerPoint Presentation</vt:lpstr>
      <vt:lpstr>Replica Set (replikacijski niz)</vt:lpstr>
      <vt:lpstr>DaemonSets</vt:lpstr>
      <vt:lpstr>Primer: DaemonSet – SSD monitor</vt:lpstr>
      <vt:lpstr>Jobs / CronJob</vt:lpstr>
      <vt:lpstr>Service</vt:lpstr>
      <vt:lpstr>PowerPoint Presentation</vt:lpstr>
      <vt:lpstr>Primer: ustvarjanje storitve</vt:lpstr>
      <vt:lpstr>PowerPoint Presentation</vt:lpstr>
      <vt:lpstr>PowerPoint Presentation</vt:lpstr>
      <vt:lpstr>PowerPoint Presentation</vt:lpstr>
      <vt:lpstr>NodePort service</vt:lpstr>
      <vt:lpstr>LoadBalancer service</vt:lpstr>
      <vt:lpstr>Ingress</vt:lpstr>
      <vt:lpstr>PowerPoint Presentation</vt:lpstr>
      <vt:lpstr>Deployment (namestitev)</vt:lpstr>
      <vt:lpstr>PowerPoint Presentation</vt:lpstr>
      <vt:lpstr>PowerPoint Presentation</vt:lpstr>
      <vt:lpstr>Upravljanje z viri</vt:lpstr>
      <vt:lpstr>PowerPoint Presentation</vt:lpstr>
      <vt:lpstr>Automatic scaling</vt:lpstr>
      <vt:lpstr>PowerPoint Presentation</vt:lpstr>
      <vt:lpstr>Volumes</vt:lpstr>
      <vt:lpstr>PowerPoint Presentation</vt:lpstr>
      <vt:lpstr>Volume types</vt:lpstr>
      <vt:lpstr>PersistentVolumes/PersistentVolumeClaims</vt:lpstr>
      <vt:lpstr>PowerPoint Presentation</vt:lpstr>
      <vt:lpstr>Dynamic PersistentVolume provisioning</vt:lpstr>
      <vt:lpstr>Konfiguracija aplikaciji</vt:lpstr>
      <vt:lpstr>ConfigMap</vt:lpstr>
      <vt:lpstr>Secret</vt:lpstr>
      <vt:lpstr>PowerPoint Presentation</vt:lpstr>
      <vt:lpstr>Jobs / CronJob</vt:lpstr>
      <vt:lpstr>Nasveti</vt:lpstr>
      <vt:lpstr>Vabljeni k sodelovanju!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Praktična delavnica Docker &amp; Kubernetes</dc:title>
  <dc:creator>Romina</dc:creator>
  <cp:lastModifiedBy>Štefanić Južnič, Leon</cp:lastModifiedBy>
  <cp:revision>54</cp:revision>
  <dcterms:created xsi:type="dcterms:W3CDTF">2011-11-04T10:31:43Z</dcterms:created>
  <dcterms:modified xsi:type="dcterms:W3CDTF">2022-11-16T14:23:26Z</dcterms:modified>
</cp:coreProperties>
</file>